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7"/>
  </p:notesMasterIdLst>
  <p:sldIdLst>
    <p:sldId id="511" r:id="rId2"/>
    <p:sldId id="574" r:id="rId3"/>
    <p:sldId id="526" r:id="rId4"/>
    <p:sldId id="517" r:id="rId5"/>
    <p:sldId id="570" r:id="rId6"/>
    <p:sldId id="362" r:id="rId7"/>
    <p:sldId id="367" r:id="rId8"/>
    <p:sldId id="368" r:id="rId9"/>
    <p:sldId id="549" r:id="rId10"/>
    <p:sldId id="548" r:id="rId11"/>
    <p:sldId id="550" r:id="rId12"/>
    <p:sldId id="551" r:id="rId13"/>
    <p:sldId id="553" r:id="rId14"/>
    <p:sldId id="552" r:id="rId15"/>
    <p:sldId id="569" r:id="rId16"/>
    <p:sldId id="545" r:id="rId17"/>
    <p:sldId id="403" r:id="rId18"/>
    <p:sldId id="406" r:id="rId19"/>
    <p:sldId id="407" r:id="rId20"/>
    <p:sldId id="546" r:id="rId21"/>
    <p:sldId id="386" r:id="rId22"/>
    <p:sldId id="554" r:id="rId23"/>
    <p:sldId id="555" r:id="rId24"/>
    <p:sldId id="556" r:id="rId25"/>
    <p:sldId id="557" r:id="rId26"/>
    <p:sldId id="558" r:id="rId27"/>
    <p:sldId id="559" r:id="rId28"/>
    <p:sldId id="560" r:id="rId29"/>
    <p:sldId id="389" r:id="rId30"/>
    <p:sldId id="393" r:id="rId31"/>
    <p:sldId id="398" r:id="rId32"/>
    <p:sldId id="324" r:id="rId33"/>
    <p:sldId id="400" r:id="rId34"/>
    <p:sldId id="410" r:id="rId35"/>
    <p:sldId id="413" r:id="rId36"/>
    <p:sldId id="417" r:id="rId37"/>
    <p:sldId id="420" r:id="rId38"/>
    <p:sldId id="426" r:id="rId39"/>
    <p:sldId id="432" r:id="rId40"/>
    <p:sldId id="561" r:id="rId41"/>
    <p:sldId id="563" r:id="rId42"/>
    <p:sldId id="446" r:id="rId43"/>
    <p:sldId id="452" r:id="rId44"/>
    <p:sldId id="486" r:id="rId45"/>
    <p:sldId id="565" r:id="rId46"/>
    <p:sldId id="572" r:id="rId47"/>
    <p:sldId id="567" r:id="rId48"/>
    <p:sldId id="571" r:id="rId49"/>
    <p:sldId id="568" r:id="rId50"/>
    <p:sldId id="499" r:id="rId51"/>
    <p:sldId id="524" r:id="rId52"/>
    <p:sldId id="527" r:id="rId53"/>
    <p:sldId id="575" r:id="rId54"/>
    <p:sldId id="576" r:id="rId55"/>
    <p:sldId id="577" r:id="rId5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5MwfNrBZb19HbWceXnuUQ==" hashData="PmWtzmEjIDsVyMerLHPKgRNVDoamQlbxKCYFKe5M6EUVRa7pultRdhUOFlyAoo5/dCzL7Uxar8rIZn2gsWvpC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/>
    <p:restoredTop sz="86438"/>
  </p:normalViewPr>
  <p:slideViewPr>
    <p:cSldViewPr snapToGrid="0" snapToObjects="1">
      <p:cViewPr>
        <p:scale>
          <a:sx n="100" d="100"/>
          <a:sy n="100" d="100"/>
        </p:scale>
        <p:origin x="160" y="32"/>
      </p:cViewPr>
      <p:guideLst/>
    </p:cSldViewPr>
  </p:slideViewPr>
  <p:outlineViewPr>
    <p:cViewPr>
      <p:scale>
        <a:sx n="33" d="100"/>
        <a:sy n="33" d="100"/>
      </p:scale>
      <p:origin x="0" y="-511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760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teffen/Documents/MedCloud/Impfen/Epidemiologie/Diphtherie/Diphtherie%20in%20D%20ab%2020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teffen/Documents/MedCloud/Impfen/Epidemiologie/Haemophilus%20influenzae/2019/Hi(B)%20in%20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teffen/Documents/MedCloud/Impfen/Epidemiologie/Haemophilus%20influenzae/2019/Hi(B)%20in%20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teffen/Documents/MedCloud/Impfen/Epidemiologie/Meningokokken/Men%20in%20D/Meningokokken%20in%20D%20-%20SurvStat@RKI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400">
                <a:latin typeface="Arial" panose="020B0604020202020204" pitchFamily="34" charset="0"/>
                <a:cs typeface="Arial" panose="020B0604020202020204" pitchFamily="34" charset="0"/>
              </a:rPr>
              <a:t>Diphtherie</a:t>
            </a:r>
            <a:r>
              <a:rPr lang="de-DE" sz="24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>
                <a:latin typeface="Arial" panose="020B0604020202020204" pitchFamily="34" charset="0"/>
                <a:cs typeface="Arial" panose="020B0604020202020204" pitchFamily="34" charset="0"/>
              </a:rPr>
              <a:t>in Deutschland</a:t>
            </a:r>
          </a:p>
          <a:p>
            <a:pPr>
              <a:defRPr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err="1">
                <a:latin typeface="Arial" panose="020B0604020202020204" pitchFamily="34" charset="0"/>
                <a:cs typeface="Arial" panose="020B0604020202020204" pitchFamily="34" charset="0"/>
              </a:rPr>
              <a:t>SurvStat@RKI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 und Jahrbuch RKI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5162540736392525E-2"/>
          <c:y val="0.15119428430821147"/>
          <c:w val="0.89904125255551259"/>
          <c:h val="0.68346989484214038"/>
        </c:manualLayout>
      </c:layout>
      <c:lineChart>
        <c:grouping val="standard"/>
        <c:varyColors val="0"/>
        <c:ser>
          <c:idx val="1"/>
          <c:order val="0"/>
          <c:tx>
            <c:strRef>
              <c:f>Tabelle1!$E$1</c:f>
              <c:strCache>
                <c:ptCount val="1"/>
                <c:pt idx="0">
                  <c:v>  Diphtherie gesamt</c:v>
                </c:pt>
              </c:strCache>
            </c:strRef>
          </c:tx>
          <c:spPr>
            <a:ln w="635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Tabelle1!$E$2:$E$11</c:f>
              <c:numCache>
                <c:formatCode>General</c:formatCode>
                <c:ptCount val="10"/>
                <c:pt idx="0">
                  <c:v>4</c:v>
                </c:pt>
                <c:pt idx="1">
                  <c:v>8</c:v>
                </c:pt>
                <c:pt idx="2">
                  <c:v>4</c:v>
                </c:pt>
                <c:pt idx="3">
                  <c:v>9</c:v>
                </c:pt>
                <c:pt idx="4">
                  <c:v>4</c:v>
                </c:pt>
                <c:pt idx="5">
                  <c:v>9</c:v>
                </c:pt>
                <c:pt idx="6">
                  <c:v>14</c:v>
                </c:pt>
                <c:pt idx="7">
                  <c:v>13</c:v>
                </c:pt>
                <c:pt idx="8">
                  <c:v>11</c:v>
                </c:pt>
                <c:pt idx="9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2A-CB41-9102-A1C293B633BF}"/>
            </c:ext>
          </c:extLst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  C. ulcerans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Tabelle1!$C$2:$C$11</c:f>
              <c:numCache>
                <c:formatCode>General</c:formatCode>
                <c:ptCount val="10"/>
                <c:pt idx="0">
                  <c:v>2</c:v>
                </c:pt>
                <c:pt idx="1">
                  <c:v>7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10</c:v>
                </c:pt>
                <c:pt idx="8">
                  <c:v>8</c:v>
                </c:pt>
                <c:pt idx="9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2A-CB41-9102-A1C293B63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318703"/>
        <c:axId val="778194591"/>
      </c:lineChart>
      <c:catAx>
        <c:axId val="77831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78194591"/>
        <c:crosses val="autoZero"/>
        <c:auto val="1"/>
        <c:lblAlgn val="ctr"/>
        <c:lblOffset val="100"/>
        <c:noMultiLvlLbl val="0"/>
      </c:catAx>
      <c:valAx>
        <c:axId val="778194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>
                    <a:latin typeface="Arial" panose="020B0604020202020204" pitchFamily="34" charset="0"/>
                    <a:cs typeface="Arial" panose="020B0604020202020204" pitchFamily="34" charset="0"/>
                  </a:rPr>
                  <a:t>Fälle pro Jahr</a:t>
                </a:r>
              </a:p>
            </c:rich>
          </c:tx>
          <c:layout>
            <c:manualLayout>
              <c:xMode val="edge"/>
              <c:yMode val="edge"/>
              <c:x val="7.3446956662550852E-4"/>
              <c:y val="0.38147848706411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78318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3325057897174681E-2"/>
          <c:y val="0.16845402137232846"/>
          <c:w val="0.32432200092635477"/>
          <c:h val="0.20033534870641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de-DE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influenzae</a:t>
            </a:r>
            <a:r>
              <a:rPr lang="de-DE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-Fälle in D pro Jahr</a:t>
            </a:r>
          </a:p>
          <a:p>
            <a:pPr>
              <a:defRPr/>
            </a:pPr>
            <a:r>
              <a:rPr lang="de-D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Survstat@RKI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050662871059818"/>
          <c:y val="3.93980833946250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Tabelle1!$A$5</c:f>
              <c:strCache>
                <c:ptCount val="1"/>
                <c:pt idx="0">
                  <c:v> Hi-Fälle insgesamt</c:v>
                </c:pt>
              </c:strCache>
            </c:strRef>
          </c:tx>
          <c:spPr>
            <a:ln w="63500" cap="sq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cat>
            <c:numRef>
              <c:f>Tabelle1!$B$4:$S$4</c:f>
              <c:numCache>
                <c:formatCode>0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Tabelle1!$B$5:$S$5</c:f>
              <c:numCache>
                <c:formatCode>0</c:formatCode>
                <c:ptCount val="18"/>
                <c:pt idx="0">
                  <c:v>77</c:v>
                </c:pt>
                <c:pt idx="1">
                  <c:v>55</c:v>
                </c:pt>
                <c:pt idx="2">
                  <c:v>77</c:v>
                </c:pt>
                <c:pt idx="3">
                  <c:v>68</c:v>
                </c:pt>
                <c:pt idx="4">
                  <c:v>70</c:v>
                </c:pt>
                <c:pt idx="5">
                  <c:v>121</c:v>
                </c:pt>
                <c:pt idx="6">
                  <c:v>93</c:v>
                </c:pt>
                <c:pt idx="7">
                  <c:v>152</c:v>
                </c:pt>
                <c:pt idx="8">
                  <c:v>186</c:v>
                </c:pt>
                <c:pt idx="9">
                  <c:v>211</c:v>
                </c:pt>
                <c:pt idx="10">
                  <c:v>274</c:v>
                </c:pt>
                <c:pt idx="11">
                  <c:v>325</c:v>
                </c:pt>
                <c:pt idx="12">
                  <c:v>418</c:v>
                </c:pt>
                <c:pt idx="13">
                  <c:v>461</c:v>
                </c:pt>
                <c:pt idx="14">
                  <c:v>546</c:v>
                </c:pt>
                <c:pt idx="15">
                  <c:v>627</c:v>
                </c:pt>
                <c:pt idx="16">
                  <c:v>810</c:v>
                </c:pt>
                <c:pt idx="17">
                  <c:v>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3-3B4D-ACD8-9081E91A6059}"/>
            </c:ext>
          </c:extLst>
        </c:ser>
        <c:ser>
          <c:idx val="2"/>
          <c:order val="1"/>
          <c:tx>
            <c:strRef>
              <c:f>Tabelle1!$A$27</c:f>
              <c:strCache>
                <c:ptCount val="1"/>
                <c:pt idx="0">
                  <c:v> Hi-Fälle ≥ 60 Jahre</c:v>
                </c:pt>
              </c:strCache>
            </c:strRef>
          </c:tx>
          <c:spPr>
            <a:ln w="63500" cap="sq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/>
          </c:spPr>
          <c:marker>
            <c:symbol val="none"/>
          </c:marker>
          <c:cat>
            <c:numRef>
              <c:f>Tabelle1!$B$4:$S$4</c:f>
              <c:numCache>
                <c:formatCode>0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Tabelle1!$B$27:$S$27</c:f>
              <c:numCache>
                <c:formatCode>0</c:formatCode>
                <c:ptCount val="18"/>
                <c:pt idx="0">
                  <c:v>28</c:v>
                </c:pt>
                <c:pt idx="1">
                  <c:v>21</c:v>
                </c:pt>
                <c:pt idx="2">
                  <c:v>30</c:v>
                </c:pt>
                <c:pt idx="3">
                  <c:v>29</c:v>
                </c:pt>
                <c:pt idx="4">
                  <c:v>34</c:v>
                </c:pt>
                <c:pt idx="5">
                  <c:v>71</c:v>
                </c:pt>
                <c:pt idx="6">
                  <c:v>51</c:v>
                </c:pt>
                <c:pt idx="7">
                  <c:v>99</c:v>
                </c:pt>
                <c:pt idx="8">
                  <c:v>113</c:v>
                </c:pt>
                <c:pt idx="9">
                  <c:v>147</c:v>
                </c:pt>
                <c:pt idx="10">
                  <c:v>183</c:v>
                </c:pt>
                <c:pt idx="11">
                  <c:v>226</c:v>
                </c:pt>
                <c:pt idx="12">
                  <c:v>323</c:v>
                </c:pt>
                <c:pt idx="13">
                  <c:v>342</c:v>
                </c:pt>
                <c:pt idx="14">
                  <c:v>391</c:v>
                </c:pt>
                <c:pt idx="15">
                  <c:v>457</c:v>
                </c:pt>
                <c:pt idx="16">
                  <c:v>623</c:v>
                </c:pt>
                <c:pt idx="17">
                  <c:v>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23-3B4D-ACD8-9081E91A6059}"/>
            </c:ext>
          </c:extLst>
        </c:ser>
        <c:ser>
          <c:idx val="1"/>
          <c:order val="2"/>
          <c:tx>
            <c:strRef>
              <c:f>Tabelle1!$A$8</c:f>
              <c:strCache>
                <c:ptCount val="1"/>
                <c:pt idx="0">
                  <c:v> Hi-Fälle ≤ 4 Jahre</c:v>
                </c:pt>
              </c:strCache>
            </c:strRef>
          </c:tx>
          <c:spPr>
            <a:ln w="63500" cap="sq">
              <a:solidFill>
                <a:srgbClr val="FF0000"/>
              </a:solidFill>
              <a:miter lim="800000"/>
            </a:ln>
            <a:effectLst/>
          </c:spPr>
          <c:marker>
            <c:symbol val="none"/>
          </c:marker>
          <c:cat>
            <c:numRef>
              <c:f>Tabelle1!$B$4:$S$4</c:f>
              <c:numCache>
                <c:formatCode>0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Tabelle1!$B$8:$S$8</c:f>
              <c:numCache>
                <c:formatCode>0</c:formatCode>
                <c:ptCount val="18"/>
                <c:pt idx="0">
                  <c:v>24</c:v>
                </c:pt>
                <c:pt idx="1">
                  <c:v>16</c:v>
                </c:pt>
                <c:pt idx="2">
                  <c:v>24</c:v>
                </c:pt>
                <c:pt idx="3">
                  <c:v>13</c:v>
                </c:pt>
                <c:pt idx="4">
                  <c:v>17</c:v>
                </c:pt>
                <c:pt idx="5">
                  <c:v>29</c:v>
                </c:pt>
                <c:pt idx="6">
                  <c:v>16</c:v>
                </c:pt>
                <c:pt idx="7">
                  <c:v>15</c:v>
                </c:pt>
                <c:pt idx="8">
                  <c:v>17</c:v>
                </c:pt>
                <c:pt idx="9">
                  <c:v>14</c:v>
                </c:pt>
                <c:pt idx="10">
                  <c:v>25</c:v>
                </c:pt>
                <c:pt idx="11">
                  <c:v>20</c:v>
                </c:pt>
                <c:pt idx="12">
                  <c:v>20</c:v>
                </c:pt>
                <c:pt idx="13">
                  <c:v>29</c:v>
                </c:pt>
                <c:pt idx="14">
                  <c:v>42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23-3B4D-ACD8-9081E91A6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595871"/>
        <c:axId val="90680975"/>
      </c:lineChart>
      <c:catAx>
        <c:axId val="90595871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0680975"/>
        <c:crosses val="autoZero"/>
        <c:auto val="1"/>
        <c:lblAlgn val="ctr"/>
        <c:lblOffset val="100"/>
        <c:noMultiLvlLbl val="0"/>
      </c:catAx>
      <c:valAx>
        <c:axId val="9068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>
                    <a:latin typeface="Arial" panose="020B0604020202020204" pitchFamily="34" charset="0"/>
                    <a:cs typeface="Arial" panose="020B0604020202020204" pitchFamily="34" charset="0"/>
                  </a:rPr>
                  <a:t>Hi-Fälle/Jahr</a:t>
                </a:r>
                <a:r>
                  <a:rPr lang="de-DE" sz="18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in D</a:t>
                </a:r>
                <a:endParaRPr lang="de-DE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6597896932791582E-3"/>
              <c:y val="0.291901402051317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0595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2400" b="0" i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de-DE" sz="2400" b="1" i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2400" b="0" i="0">
                <a:latin typeface="Arial" panose="020B0604020202020204" pitchFamily="34" charset="0"/>
                <a:cs typeface="Arial" panose="020B0604020202020204" pitchFamily="34" charset="0"/>
              </a:rPr>
              <a:t>-Fälle</a:t>
            </a:r>
            <a:r>
              <a:rPr lang="de-DE" sz="2400" b="0" i="0" baseline="0">
                <a:latin typeface="Arial" panose="020B0604020202020204" pitchFamily="34" charset="0"/>
                <a:cs typeface="Arial" panose="020B0604020202020204" pitchFamily="34" charset="0"/>
              </a:rPr>
              <a:t> in D 2001 - 2018</a:t>
            </a:r>
          </a:p>
          <a:p>
            <a: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sz="1200" b="0" i="0" baseline="0">
                <a:latin typeface="Arial" panose="020B0604020202020204" pitchFamily="34" charset="0"/>
                <a:cs typeface="Arial" panose="020B0604020202020204" pitchFamily="34" charset="0"/>
              </a:rPr>
              <a:t>Quelle: SurvStat@RKI</a:t>
            </a:r>
            <a:endParaRPr lang="de-DE" sz="1200" b="0" i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9.561678079559946E-2"/>
          <c:y val="4.507031123959160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06187020348224E-2"/>
          <c:y val="2.5428331875182269E-2"/>
          <c:w val="0.72472542444879084"/>
          <c:h val="0.8416746864975212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Tabelle1!$A$41</c:f>
              <c:strCache>
                <c:ptCount val="1"/>
                <c:pt idx="0">
                  <c:v> Hi B-Fälle gesamt</c:v>
                </c:pt>
              </c:strCache>
            </c:strRef>
          </c:tx>
          <c:spPr>
            <a:ln w="63500" cap="sq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/>
          </c:spPr>
          <c:marker>
            <c:symbol val="none"/>
          </c:marker>
          <c:cat>
            <c:numRef>
              <c:f>Tabelle1!$B$40:$S$40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Tabelle1!$B$41:$S$41</c:f>
              <c:numCache>
                <c:formatCode>General</c:formatCode>
                <c:ptCount val="18"/>
                <c:pt idx="0">
                  <c:v>8</c:v>
                </c:pt>
                <c:pt idx="1">
                  <c:v>6</c:v>
                </c:pt>
                <c:pt idx="2">
                  <c:v>12</c:v>
                </c:pt>
                <c:pt idx="3">
                  <c:v>2</c:v>
                </c:pt>
                <c:pt idx="4">
                  <c:v>6</c:v>
                </c:pt>
                <c:pt idx="5">
                  <c:v>11</c:v>
                </c:pt>
                <c:pt idx="6">
                  <c:v>14</c:v>
                </c:pt>
                <c:pt idx="7">
                  <c:v>17</c:v>
                </c:pt>
                <c:pt idx="8">
                  <c:v>17</c:v>
                </c:pt>
                <c:pt idx="9">
                  <c:v>21</c:v>
                </c:pt>
                <c:pt idx="10">
                  <c:v>13</c:v>
                </c:pt>
                <c:pt idx="11">
                  <c:v>13</c:v>
                </c:pt>
                <c:pt idx="12">
                  <c:v>19</c:v>
                </c:pt>
                <c:pt idx="13">
                  <c:v>19</c:v>
                </c:pt>
                <c:pt idx="14">
                  <c:v>20</c:v>
                </c:pt>
                <c:pt idx="15">
                  <c:v>29</c:v>
                </c:pt>
                <c:pt idx="16">
                  <c:v>18</c:v>
                </c:pt>
                <c:pt idx="17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5E-F849-A573-DFD41E99F32B}"/>
            </c:ext>
          </c:extLst>
        </c:ser>
        <c:ser>
          <c:idx val="1"/>
          <c:order val="1"/>
          <c:tx>
            <c:strRef>
              <c:f>Tabelle1!$A$45</c:f>
              <c:strCache>
                <c:ptCount val="1"/>
                <c:pt idx="0">
                  <c:v> Hi B-Fälle ≤ 4 Jahre</c:v>
                </c:pt>
              </c:strCache>
            </c:strRef>
          </c:tx>
          <c:spPr>
            <a:ln w="63500" cap="sq">
              <a:solidFill>
                <a:srgbClr val="FF0000"/>
              </a:solidFill>
              <a:miter lim="800000"/>
            </a:ln>
            <a:effectLst/>
          </c:spPr>
          <c:marker>
            <c:symbol val="none"/>
          </c:marker>
          <c:cat>
            <c:numRef>
              <c:f>Tabelle1!$B$40:$S$40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Tabelle1!$B$45:$S$45</c:f>
              <c:numCache>
                <c:formatCode>General</c:formatCode>
                <c:ptCount val="18"/>
                <c:pt idx="0">
                  <c:v>4</c:v>
                </c:pt>
                <c:pt idx="1">
                  <c:v>2</c:v>
                </c:pt>
                <c:pt idx="2">
                  <c:v>9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8</c:v>
                </c:pt>
                <c:pt idx="16">
                  <c:v>4</c:v>
                </c:pt>
                <c:pt idx="1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5E-F849-A573-DFD41E99F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902319"/>
        <c:axId val="53338671"/>
      </c:lineChart>
      <c:catAx>
        <c:axId val="83902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3338671"/>
        <c:crosses val="autoZero"/>
        <c:auto val="1"/>
        <c:lblAlgn val="ctr"/>
        <c:lblOffset val="100"/>
        <c:noMultiLvlLbl val="0"/>
      </c:catAx>
      <c:valAx>
        <c:axId val="53338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>
                    <a:latin typeface="Arial" panose="020B0604020202020204" pitchFamily="34" charset="0"/>
                    <a:cs typeface="Arial" panose="020B0604020202020204" pitchFamily="34" charset="0"/>
                  </a:rPr>
                  <a:t>Hi </a:t>
                </a:r>
                <a:r>
                  <a:rPr lang="de-DE" sz="1800" b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de-DE" sz="1800">
                    <a:latin typeface="Arial" panose="020B0604020202020204" pitchFamily="34" charset="0"/>
                    <a:cs typeface="Arial" panose="020B0604020202020204" pitchFamily="34" charset="0"/>
                  </a:rPr>
                  <a:t>-Fälle/Jahr in D</a:t>
                </a:r>
              </a:p>
            </c:rich>
          </c:tx>
          <c:layout>
            <c:manualLayout>
              <c:xMode val="edge"/>
              <c:yMode val="edge"/>
              <c:x val="1.6507320563924955E-3"/>
              <c:y val="0.221871169044397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3902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54126146204685"/>
          <c:y val="0.29953479029407037"/>
          <c:w val="0.20216493608677522"/>
          <c:h val="0.33302432860445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Meningokokken</a:t>
            </a:r>
            <a:r>
              <a:rPr lang="de-DE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-Erkrankungen</a:t>
            </a:r>
            <a:r>
              <a:rPr lang="de-DE" sz="2400" b="0" i="0" baseline="0" dirty="0">
                <a:latin typeface="Arial" panose="020B0604020202020204" pitchFamily="34" charset="0"/>
                <a:cs typeface="Arial" panose="020B0604020202020204" pitchFamily="34" charset="0"/>
              </a:rPr>
              <a:t> in Deutschland</a:t>
            </a:r>
          </a:p>
          <a:p>
            <a:pPr>
              <a:defRPr/>
            </a:pPr>
            <a:r>
              <a:rPr lang="de-DE" sz="2400" b="0" i="0" baseline="0" dirty="0">
                <a:latin typeface="Arial" panose="020B0604020202020204" pitchFamily="34" charset="0"/>
                <a:cs typeface="Arial" panose="020B0604020202020204" pitchFamily="34" charset="0"/>
              </a:rPr>
              <a:t>Absolute Fallzahlen</a:t>
            </a:r>
          </a:p>
          <a:p>
            <a:pPr>
              <a:defRPr/>
            </a:pPr>
            <a:r>
              <a:rPr lang="de-DE" sz="1400" b="0" i="0" baseline="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b="0" i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SurvStat@RKI</a:t>
            </a:r>
            <a:endParaRPr lang="de-DE"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3535485897570702"/>
          <c:y val="5.9476930004254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1608565912693457E-2"/>
          <c:y val="2.3670117179458935E-2"/>
          <c:w val="0.89723811975520129"/>
          <c:h val="0.84755339714272204"/>
        </c:manualLayout>
      </c:layout>
      <c:scatterChart>
        <c:scatterStyle val="lineMarker"/>
        <c:varyColors val="0"/>
        <c:ser>
          <c:idx val="0"/>
          <c:order val="0"/>
          <c:tx>
            <c:strRef>
              <c:f>Fallzahlen!$A$5</c:f>
              <c:strCache>
                <c:ptCount val="1"/>
                <c:pt idx="0">
                  <c:v> Men ges.</c:v>
                </c:pt>
              </c:strCache>
            </c:strRef>
          </c:tx>
          <c:spPr>
            <a:ln w="63500" cap="sq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  <a:effectLst/>
          </c:spPr>
          <c:marker>
            <c:symbol val="none"/>
          </c:marker>
          <c:xVal>
            <c:numRef>
              <c:f>Fallzahlen!$C$3:$T$3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xVal>
          <c:yVal>
            <c:numRef>
              <c:f>Fallzahlen!$C$5:$T$5</c:f>
              <c:numCache>
                <c:formatCode>General</c:formatCode>
                <c:ptCount val="18"/>
                <c:pt idx="0">
                  <c:v>783</c:v>
                </c:pt>
                <c:pt idx="1">
                  <c:v>736</c:v>
                </c:pt>
                <c:pt idx="2">
                  <c:v>775</c:v>
                </c:pt>
                <c:pt idx="3">
                  <c:v>601</c:v>
                </c:pt>
                <c:pt idx="4">
                  <c:v>629</c:v>
                </c:pt>
                <c:pt idx="5">
                  <c:v>555</c:v>
                </c:pt>
                <c:pt idx="6">
                  <c:v>441</c:v>
                </c:pt>
                <c:pt idx="7">
                  <c:v>453</c:v>
                </c:pt>
                <c:pt idx="8">
                  <c:v>497</c:v>
                </c:pt>
                <c:pt idx="9">
                  <c:v>387</c:v>
                </c:pt>
                <c:pt idx="10">
                  <c:v>369</c:v>
                </c:pt>
                <c:pt idx="11">
                  <c:v>354</c:v>
                </c:pt>
                <c:pt idx="12">
                  <c:v>345</c:v>
                </c:pt>
                <c:pt idx="13">
                  <c:v>278</c:v>
                </c:pt>
                <c:pt idx="14">
                  <c:v>288</c:v>
                </c:pt>
                <c:pt idx="15">
                  <c:v>339</c:v>
                </c:pt>
                <c:pt idx="16">
                  <c:v>287</c:v>
                </c:pt>
                <c:pt idx="17">
                  <c:v>295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A4-5340-A296-776056A7F335}"/>
            </c:ext>
          </c:extLst>
        </c:ser>
        <c:ser>
          <c:idx val="1"/>
          <c:order val="1"/>
          <c:tx>
            <c:strRef>
              <c:f>Fallzahlen!$A$10</c:f>
              <c:strCache>
                <c:ptCount val="1"/>
                <c:pt idx="0">
                  <c:v> Men B</c:v>
                </c:pt>
              </c:strCache>
            </c:strRef>
          </c:tx>
          <c:spPr>
            <a:ln w="63500" cap="sq">
              <a:solidFill>
                <a:srgbClr val="FF0000"/>
              </a:solidFill>
              <a:miter lim="800000"/>
            </a:ln>
            <a:effectLst/>
          </c:spPr>
          <c:marker>
            <c:symbol val="none"/>
          </c:marker>
          <c:xVal>
            <c:numRef>
              <c:f>Fallzahlen!$C$3:$T$3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xVal>
          <c:yVal>
            <c:numRef>
              <c:f>Fallzahlen!$C$10:$T$10</c:f>
              <c:numCache>
                <c:formatCode>General</c:formatCode>
                <c:ptCount val="18"/>
                <c:pt idx="0">
                  <c:v>266</c:v>
                </c:pt>
                <c:pt idx="1">
                  <c:v>375</c:v>
                </c:pt>
                <c:pt idx="2">
                  <c:v>405</c:v>
                </c:pt>
                <c:pt idx="3">
                  <c:v>341</c:v>
                </c:pt>
                <c:pt idx="4">
                  <c:v>395</c:v>
                </c:pt>
                <c:pt idx="5">
                  <c:v>335</c:v>
                </c:pt>
                <c:pt idx="6">
                  <c:v>258</c:v>
                </c:pt>
                <c:pt idx="7">
                  <c:v>293</c:v>
                </c:pt>
                <c:pt idx="8">
                  <c:v>292</c:v>
                </c:pt>
                <c:pt idx="9">
                  <c:v>237</c:v>
                </c:pt>
                <c:pt idx="10">
                  <c:v>226</c:v>
                </c:pt>
                <c:pt idx="11">
                  <c:v>198</c:v>
                </c:pt>
                <c:pt idx="12">
                  <c:v>206</c:v>
                </c:pt>
                <c:pt idx="13">
                  <c:v>172</c:v>
                </c:pt>
                <c:pt idx="14">
                  <c:v>179</c:v>
                </c:pt>
                <c:pt idx="15">
                  <c:v>160</c:v>
                </c:pt>
                <c:pt idx="16">
                  <c:v>138</c:v>
                </c:pt>
                <c:pt idx="17">
                  <c:v>139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A4-5340-A296-776056A7F335}"/>
            </c:ext>
          </c:extLst>
        </c:ser>
        <c:ser>
          <c:idx val="2"/>
          <c:order val="2"/>
          <c:tx>
            <c:strRef>
              <c:f>Fallzahlen!$A$12</c:f>
              <c:strCache>
                <c:ptCount val="1"/>
                <c:pt idx="0">
                  <c:v> Men C</c:v>
                </c:pt>
              </c:strCache>
            </c:strRef>
          </c:tx>
          <c:spPr>
            <a:ln w="63500" cap="sq">
              <a:solidFill>
                <a:srgbClr val="FFC000"/>
              </a:solidFill>
              <a:miter lim="800000"/>
            </a:ln>
            <a:effectLst/>
          </c:spPr>
          <c:marker>
            <c:symbol val="none"/>
          </c:marker>
          <c:xVal>
            <c:numRef>
              <c:f>Fallzahlen!$C$3:$T$3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xVal>
          <c:yVal>
            <c:numRef>
              <c:f>Fallzahlen!$C$12:$T$12</c:f>
              <c:numCache>
                <c:formatCode>General</c:formatCode>
                <c:ptCount val="18"/>
                <c:pt idx="0">
                  <c:v>80</c:v>
                </c:pt>
                <c:pt idx="1">
                  <c:v>165</c:v>
                </c:pt>
                <c:pt idx="2">
                  <c:v>173</c:v>
                </c:pt>
                <c:pt idx="3">
                  <c:v>139</c:v>
                </c:pt>
                <c:pt idx="4">
                  <c:v>107</c:v>
                </c:pt>
                <c:pt idx="5">
                  <c:v>136</c:v>
                </c:pt>
                <c:pt idx="6">
                  <c:v>90</c:v>
                </c:pt>
                <c:pt idx="7">
                  <c:v>91</c:v>
                </c:pt>
                <c:pt idx="8">
                  <c:v>87</c:v>
                </c:pt>
                <c:pt idx="9">
                  <c:v>75</c:v>
                </c:pt>
                <c:pt idx="10">
                  <c:v>64</c:v>
                </c:pt>
                <c:pt idx="11">
                  <c:v>77</c:v>
                </c:pt>
                <c:pt idx="12">
                  <c:v>51</c:v>
                </c:pt>
                <c:pt idx="13">
                  <c:v>41</c:v>
                </c:pt>
                <c:pt idx="14">
                  <c:v>40</c:v>
                </c:pt>
                <c:pt idx="15">
                  <c:v>58</c:v>
                </c:pt>
                <c:pt idx="16">
                  <c:v>39</c:v>
                </c:pt>
                <c:pt idx="17">
                  <c:v>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BA4-5340-A296-776056A7F335}"/>
            </c:ext>
          </c:extLst>
        </c:ser>
        <c:ser>
          <c:idx val="3"/>
          <c:order val="3"/>
          <c:tx>
            <c:strRef>
              <c:f>Fallzahlen!$A$14</c:f>
              <c:strCache>
                <c:ptCount val="1"/>
                <c:pt idx="0">
                  <c:v> Men W</c:v>
                </c:pt>
              </c:strCache>
            </c:strRef>
          </c:tx>
          <c:spPr>
            <a:ln w="63500" cap="sq">
              <a:solidFill>
                <a:srgbClr val="00B050"/>
              </a:solidFill>
              <a:miter lim="800000"/>
            </a:ln>
            <a:effectLst/>
          </c:spPr>
          <c:marker>
            <c:symbol val="none"/>
          </c:marker>
          <c:xVal>
            <c:numRef>
              <c:f>Fallzahlen!$C$3:$T$3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xVal>
          <c:yVal>
            <c:numRef>
              <c:f>Fallzahlen!$C$14:$T$14</c:f>
              <c:numCache>
                <c:formatCode>General</c:formatCode>
                <c:ptCount val="18"/>
                <c:pt idx="0">
                  <c:v>8</c:v>
                </c:pt>
                <c:pt idx="1">
                  <c:v>12</c:v>
                </c:pt>
                <c:pt idx="2">
                  <c:v>13</c:v>
                </c:pt>
                <c:pt idx="3">
                  <c:v>9</c:v>
                </c:pt>
                <c:pt idx="4">
                  <c:v>15</c:v>
                </c:pt>
                <c:pt idx="5">
                  <c:v>8</c:v>
                </c:pt>
                <c:pt idx="6">
                  <c:v>12</c:v>
                </c:pt>
                <c:pt idx="7">
                  <c:v>4</c:v>
                </c:pt>
                <c:pt idx="8">
                  <c:v>13</c:v>
                </c:pt>
                <c:pt idx="9">
                  <c:v>11</c:v>
                </c:pt>
                <c:pt idx="10">
                  <c:v>7</c:v>
                </c:pt>
                <c:pt idx="11">
                  <c:v>13</c:v>
                </c:pt>
                <c:pt idx="12">
                  <c:v>10</c:v>
                </c:pt>
                <c:pt idx="13">
                  <c:v>10</c:v>
                </c:pt>
                <c:pt idx="14">
                  <c:v>9</c:v>
                </c:pt>
                <c:pt idx="15">
                  <c:v>27</c:v>
                </c:pt>
                <c:pt idx="16">
                  <c:v>21</c:v>
                </c:pt>
                <c:pt idx="17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BA4-5340-A296-776056A7F335}"/>
            </c:ext>
          </c:extLst>
        </c:ser>
        <c:ser>
          <c:idx val="4"/>
          <c:order val="4"/>
          <c:tx>
            <c:strRef>
              <c:f>Fallzahlen!$A$16</c:f>
              <c:strCache>
                <c:ptCount val="1"/>
                <c:pt idx="0">
                  <c:v> Men Y</c:v>
                </c:pt>
              </c:strCache>
            </c:strRef>
          </c:tx>
          <c:spPr>
            <a:ln w="63500" cap="sq">
              <a:solidFill>
                <a:srgbClr val="92D050"/>
              </a:solidFill>
              <a:miter lim="800000"/>
            </a:ln>
            <a:effectLst/>
          </c:spPr>
          <c:marker>
            <c:symbol val="none"/>
          </c:marker>
          <c:xVal>
            <c:numRef>
              <c:f>Fallzahlen!$C$3:$T$3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xVal>
          <c:yVal>
            <c:numRef>
              <c:f>Fallzahlen!$C$16:$T$16</c:f>
              <c:numCache>
                <c:formatCode>General</c:formatCode>
                <c:ptCount val="18"/>
                <c:pt idx="0">
                  <c:v>9</c:v>
                </c:pt>
                <c:pt idx="1">
                  <c:v>13</c:v>
                </c:pt>
                <c:pt idx="2">
                  <c:v>13</c:v>
                </c:pt>
                <c:pt idx="3">
                  <c:v>11</c:v>
                </c:pt>
                <c:pt idx="4">
                  <c:v>13</c:v>
                </c:pt>
                <c:pt idx="5">
                  <c:v>16</c:v>
                </c:pt>
                <c:pt idx="6">
                  <c:v>15</c:v>
                </c:pt>
                <c:pt idx="7">
                  <c:v>21</c:v>
                </c:pt>
                <c:pt idx="8">
                  <c:v>22</c:v>
                </c:pt>
                <c:pt idx="9">
                  <c:v>17</c:v>
                </c:pt>
                <c:pt idx="10">
                  <c:v>16</c:v>
                </c:pt>
                <c:pt idx="11">
                  <c:v>14</c:v>
                </c:pt>
                <c:pt idx="12">
                  <c:v>24</c:v>
                </c:pt>
                <c:pt idx="13">
                  <c:v>19</c:v>
                </c:pt>
                <c:pt idx="14">
                  <c:v>20</c:v>
                </c:pt>
                <c:pt idx="15">
                  <c:v>32</c:v>
                </c:pt>
                <c:pt idx="16">
                  <c:v>35</c:v>
                </c:pt>
                <c:pt idx="17">
                  <c:v>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BA4-5340-A296-776056A7F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025344"/>
        <c:axId val="-11020912"/>
      </c:scatterChart>
      <c:valAx>
        <c:axId val="-11025344"/>
        <c:scaling>
          <c:orientation val="minMax"/>
          <c:max val="2019"/>
          <c:min val="200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-11020912"/>
        <c:crosses val="autoZero"/>
        <c:crossBetween val="midCat"/>
      </c:valAx>
      <c:valAx>
        <c:axId val="-11020912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 b="0" i="0">
                    <a:latin typeface="Arial" panose="020B0604020202020204" pitchFamily="34" charset="0"/>
                    <a:cs typeface="Arial" panose="020B0604020202020204" pitchFamily="34" charset="0"/>
                  </a:rPr>
                  <a:t>Fälle in D/Jahr</a:t>
                </a:r>
              </a:p>
            </c:rich>
          </c:tx>
          <c:layout>
            <c:manualLayout>
              <c:xMode val="edge"/>
              <c:yMode val="edge"/>
              <c:x val="6.5900003263192281E-3"/>
              <c:y val="0.31662024812684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-11025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74330320743897"/>
          <c:y val="9.6428929261620125E-2"/>
          <c:w val="0.11646154341685981"/>
          <c:h val="0.359260257388419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0.31531</cdr:x>
      <cdr:y>0.13719</cdr:y>
    </cdr:from>
    <cdr:to>
      <cdr:x>0.34095</cdr:x>
      <cdr:y>0.73435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65E5923C-3C06-AC43-9D75-64B7C730773B}"/>
            </a:ext>
          </a:extLst>
        </cdr:cNvPr>
        <cdr:cNvSpPr txBox="1"/>
      </cdr:nvSpPr>
      <cdr:spPr>
        <a:xfrm xmlns:a="http://schemas.openxmlformats.org/drawingml/2006/main" rot="16200000">
          <a:off x="2371938" y="2194237"/>
          <a:ext cx="3220035" cy="311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8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0.24205</cdr:x>
      <cdr:y>0.27535</cdr:y>
    </cdr:from>
    <cdr:to>
      <cdr:x>0.29607</cdr:x>
      <cdr:y>0.82009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5E0DDE96-CBF9-A340-9BA5-C374C30D61B1}"/>
            </a:ext>
          </a:extLst>
        </cdr:cNvPr>
        <cdr:cNvSpPr txBox="1"/>
      </cdr:nvSpPr>
      <cdr:spPr>
        <a:xfrm xmlns:a="http://schemas.openxmlformats.org/drawingml/2006/main">
          <a:off x="2937409" y="1484731"/>
          <a:ext cx="655455" cy="2937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1284-E875-C34C-8DCF-22A6DD66D080}" type="datetimeFigureOut">
              <a:rPr lang="de-DE" smtClean="0"/>
              <a:t>04.02.20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60B41-FA73-F849-AB8B-BB6E0F026C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05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ertussis/about/faqs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mmunization/policy/immunization_tables/e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ktrum.de/magazin/die-ausrottung-der-pocken/82306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u.de/system/tdf/media/dokumente/sonstige-beschluesse.pdf?file=1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dp.de/sites/default/files/uploads/2017/05/08/2017-04-29-bpt-kindeswohl-schuetzen-recht-auf-impfung-fuer-alle-kinder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Infekt/EpidBull/Merkblaetter/Ratgeber_Diphtherie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SharedDocs/FAQ/Impfen/Poliomyelitis/FAQ-Liste_Poliomyelitis_Impfen.html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ki.de/DE/Content/Infekt/EpidBull/Merkblaetter/Ratgeber_Mumps.html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802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19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308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933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H = </a:t>
            </a:r>
            <a:r>
              <a:rPr lang="de-DE" dirty="0"/>
              <a:t>(1 </a:t>
            </a:r>
            <a:r>
              <a:rPr lang="mr-IN" dirty="0"/>
              <a:t>–</a:t>
            </a:r>
            <a:r>
              <a:rPr lang="de-DE" dirty="0"/>
              <a:t> 1/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) (1 </a:t>
            </a:r>
            <a:r>
              <a:rPr lang="mr-IN" dirty="0"/>
              <a:t>–</a:t>
            </a:r>
            <a:r>
              <a:rPr lang="de-DE" dirty="0"/>
              <a:t> 1/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) </a:t>
            </a: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010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333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80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Baxter R, Bartlett J, </a:t>
            </a:r>
            <a:r>
              <a:rPr lang="de-DE" dirty="0" err="1">
                <a:effectLst/>
              </a:rPr>
              <a:t>Fireman</a:t>
            </a:r>
            <a:r>
              <a:rPr lang="de-DE" dirty="0">
                <a:effectLst/>
              </a:rPr>
              <a:t> B, Lewis E, Klein NP. 2017. </a:t>
            </a:r>
            <a:r>
              <a:rPr lang="de-DE" i="1" dirty="0" err="1">
                <a:effectLst/>
              </a:rPr>
              <a:t>Pediatrics</a:t>
            </a:r>
            <a:r>
              <a:rPr lang="de-DE" dirty="0">
                <a:effectLst/>
              </a:rPr>
              <a:t>. 139(5):e20164091</a:t>
            </a:r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495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Baxter R, Bartlett J, </a:t>
            </a:r>
            <a:r>
              <a:rPr lang="de-DE" dirty="0" err="1">
                <a:effectLst/>
              </a:rPr>
              <a:t>Fireman</a:t>
            </a:r>
            <a:r>
              <a:rPr lang="de-DE" dirty="0">
                <a:effectLst/>
              </a:rPr>
              <a:t> B, Lewis E, Klein NP. 2017. </a:t>
            </a:r>
            <a:r>
              <a:rPr lang="de-DE" i="1" dirty="0" err="1">
                <a:effectLst/>
              </a:rPr>
              <a:t>Pediatrics</a:t>
            </a:r>
            <a:r>
              <a:rPr lang="de-DE" dirty="0">
                <a:effectLst/>
              </a:rPr>
              <a:t>. 139(5):e20164091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Althouse</a:t>
            </a:r>
            <a:r>
              <a:rPr lang="de-DE" dirty="0">
                <a:effectLst/>
              </a:rPr>
              <a:t> BM, </a:t>
            </a:r>
            <a:r>
              <a:rPr lang="de-DE" dirty="0" err="1">
                <a:effectLst/>
              </a:rPr>
              <a:t>Scarpino</a:t>
            </a:r>
            <a:r>
              <a:rPr lang="de-DE" dirty="0">
                <a:effectLst/>
              </a:rPr>
              <a:t> SV. 2015. </a:t>
            </a:r>
            <a:r>
              <a:rPr lang="de-DE" i="1" dirty="0">
                <a:effectLst/>
              </a:rPr>
              <a:t>BMC </a:t>
            </a:r>
            <a:r>
              <a:rPr lang="de-DE" i="1" dirty="0" err="1">
                <a:effectLst/>
              </a:rPr>
              <a:t>Medicine</a:t>
            </a:r>
            <a:r>
              <a:rPr lang="de-DE" dirty="0">
                <a:effectLst/>
              </a:rPr>
              <a:t>. 13(1):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Warfel</a:t>
            </a:r>
            <a:r>
              <a:rPr lang="de-DE" dirty="0">
                <a:effectLst/>
              </a:rPr>
              <a:t> JM, Zimmerman LI, Merkel TJ. 2014. </a:t>
            </a:r>
            <a:r>
              <a:rPr lang="de-DE" i="1" dirty="0" err="1">
                <a:effectLst/>
              </a:rPr>
              <a:t>Proceedings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of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the</a:t>
            </a:r>
            <a:r>
              <a:rPr lang="de-DE" i="1" dirty="0">
                <a:effectLst/>
              </a:rPr>
              <a:t> National Academy </a:t>
            </a:r>
            <a:r>
              <a:rPr lang="de-DE" i="1" dirty="0" err="1">
                <a:effectLst/>
              </a:rPr>
              <a:t>of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Sciences</a:t>
            </a:r>
            <a:r>
              <a:rPr lang="de-DE" dirty="0">
                <a:effectLst/>
              </a:rPr>
              <a:t>. 111(2):787–92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Centers </a:t>
            </a:r>
            <a:r>
              <a:rPr lang="de-DE" dirty="0" err="1">
                <a:effectLst/>
              </a:rPr>
              <a:t>for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Disease</a:t>
            </a:r>
            <a:r>
              <a:rPr lang="de-DE" dirty="0">
                <a:effectLst/>
              </a:rPr>
              <a:t> Control </a:t>
            </a:r>
            <a:r>
              <a:rPr lang="de-DE" dirty="0" err="1">
                <a:effectLst/>
              </a:rPr>
              <a:t>and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Prevention</a:t>
            </a:r>
            <a:r>
              <a:rPr lang="de-DE" dirty="0">
                <a:effectLst/>
              </a:rPr>
              <a:t>. 2017. </a:t>
            </a:r>
            <a:r>
              <a:rPr lang="de-DE" i="1" dirty="0">
                <a:effectLst/>
              </a:rPr>
              <a:t>Pertussis | </a:t>
            </a:r>
            <a:r>
              <a:rPr lang="de-DE" i="1" dirty="0" err="1">
                <a:effectLst/>
              </a:rPr>
              <a:t>Whooping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Cough</a:t>
            </a:r>
            <a:r>
              <a:rPr lang="de-DE" i="1" dirty="0">
                <a:effectLst/>
              </a:rPr>
              <a:t> | </a:t>
            </a:r>
            <a:r>
              <a:rPr lang="de-DE" i="1" dirty="0" err="1">
                <a:effectLst/>
              </a:rPr>
              <a:t>Frequently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Asked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Questions</a:t>
            </a:r>
            <a:r>
              <a:rPr lang="de-DE" i="1" dirty="0">
                <a:effectLst/>
              </a:rPr>
              <a:t> | CDC</a:t>
            </a:r>
            <a:r>
              <a:rPr lang="de-DE" dirty="0">
                <a:effectLst/>
              </a:rPr>
              <a:t>. CDC. </a:t>
            </a:r>
            <a:r>
              <a:rPr lang="de-DE" dirty="0">
                <a:effectLst/>
                <a:hlinkClick r:id="rId3"/>
              </a:rPr>
              <a:t>https://www.cdc.gov/pertussis/about/faqs.html</a:t>
            </a:r>
            <a:endParaRPr lang="de-DE" dirty="0">
              <a:effectLst/>
            </a:endParaRP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459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WHO. 2010. </a:t>
            </a:r>
            <a:r>
              <a:rPr lang="de-DE" i="1" dirty="0" err="1">
                <a:effectLst/>
              </a:rPr>
              <a:t>Weekly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Epidemiological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Record</a:t>
            </a:r>
            <a:r>
              <a:rPr lang="de-DE" dirty="0">
                <a:effectLst/>
              </a:rPr>
              <a:t>. 85(40):385–400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WHO. </a:t>
            </a:r>
            <a:r>
              <a:rPr lang="de-DE" i="1" dirty="0">
                <a:effectLst/>
              </a:rPr>
              <a:t>WHO | WHO </a:t>
            </a:r>
            <a:r>
              <a:rPr lang="de-DE" i="1" dirty="0" err="1">
                <a:effectLst/>
              </a:rPr>
              <a:t>recommendations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for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routine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immunization</a:t>
            </a:r>
            <a:r>
              <a:rPr lang="de-DE" i="1" dirty="0">
                <a:effectLst/>
              </a:rPr>
              <a:t> - </a:t>
            </a:r>
            <a:r>
              <a:rPr lang="de-DE" i="1" dirty="0" err="1">
                <a:effectLst/>
              </a:rPr>
              <a:t>summary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tables</a:t>
            </a:r>
            <a:r>
              <a:rPr lang="de-DE" dirty="0">
                <a:effectLst/>
              </a:rPr>
              <a:t>. World </a:t>
            </a:r>
            <a:r>
              <a:rPr lang="de-DE" dirty="0" err="1">
                <a:effectLst/>
              </a:rPr>
              <a:t>Health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Organization</a:t>
            </a:r>
            <a:r>
              <a:rPr lang="de-DE" dirty="0">
                <a:effectLst/>
              </a:rPr>
              <a:t>. </a:t>
            </a:r>
            <a:r>
              <a:rPr lang="de-DE" dirty="0">
                <a:effectLst/>
                <a:hlinkClick r:id="rId3"/>
              </a:rPr>
              <a:t>http://www.who.int/immunization/policy/immunization_tables/en/</a:t>
            </a:r>
            <a:r>
              <a:rPr lang="de-DE" dirty="0">
                <a:effectLst/>
              </a:rPr>
              <a:t> [Abruf 17.11.2016]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Castagnini</a:t>
            </a:r>
            <a:r>
              <a:rPr lang="de-DE" dirty="0">
                <a:effectLst/>
              </a:rPr>
              <a:t> LA, Healy CM, </a:t>
            </a:r>
            <a:r>
              <a:rPr lang="de-DE" dirty="0" err="1">
                <a:effectLst/>
              </a:rPr>
              <a:t>Rench</a:t>
            </a:r>
            <a:r>
              <a:rPr lang="de-DE" dirty="0">
                <a:effectLst/>
              </a:rPr>
              <a:t> MA, </a:t>
            </a:r>
            <a:r>
              <a:rPr lang="de-DE" dirty="0" err="1">
                <a:effectLst/>
              </a:rPr>
              <a:t>Wootton</a:t>
            </a:r>
            <a:r>
              <a:rPr lang="de-DE" dirty="0">
                <a:effectLst/>
              </a:rPr>
              <a:t> SH, Munoz FM, Baker CJ. 2012. </a:t>
            </a:r>
            <a:r>
              <a:rPr lang="de-DE" i="1" dirty="0">
                <a:effectLst/>
              </a:rPr>
              <a:t>Clinical </a:t>
            </a:r>
            <a:r>
              <a:rPr lang="de-DE" i="1" dirty="0" err="1">
                <a:effectLst/>
              </a:rPr>
              <a:t>Infectious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Diseases</a:t>
            </a:r>
            <a:r>
              <a:rPr lang="de-DE" dirty="0">
                <a:effectLst/>
              </a:rPr>
              <a:t>. 54(1):78–84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Healy CM, </a:t>
            </a:r>
            <a:r>
              <a:rPr lang="de-DE" dirty="0" err="1">
                <a:effectLst/>
              </a:rPr>
              <a:t>Rench</a:t>
            </a:r>
            <a:r>
              <a:rPr lang="de-DE" dirty="0">
                <a:effectLst/>
              </a:rPr>
              <a:t> MA, </a:t>
            </a:r>
            <a:r>
              <a:rPr lang="de-DE" dirty="0" err="1">
                <a:effectLst/>
              </a:rPr>
              <a:t>Wootton</a:t>
            </a:r>
            <a:r>
              <a:rPr lang="de-DE" dirty="0">
                <a:effectLst/>
              </a:rPr>
              <a:t> SH, </a:t>
            </a:r>
            <a:r>
              <a:rPr lang="de-DE" dirty="0" err="1">
                <a:effectLst/>
              </a:rPr>
              <a:t>Castagnini</a:t>
            </a:r>
            <a:r>
              <a:rPr lang="de-DE" dirty="0">
                <a:effectLst/>
              </a:rPr>
              <a:t> LA. 2015. </a:t>
            </a:r>
            <a:r>
              <a:rPr lang="de-DE" i="1" dirty="0">
                <a:effectLst/>
              </a:rPr>
              <a:t>The </a:t>
            </a:r>
            <a:r>
              <a:rPr lang="de-DE" i="1" dirty="0" err="1">
                <a:effectLst/>
              </a:rPr>
              <a:t>Pediatric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Infectious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Disease</a:t>
            </a:r>
            <a:r>
              <a:rPr lang="de-DE" i="1" dirty="0">
                <a:effectLst/>
              </a:rPr>
              <a:t> Journal</a:t>
            </a:r>
            <a:r>
              <a:rPr lang="de-DE" dirty="0">
                <a:effectLst/>
              </a:rPr>
              <a:t>. 34(1):22–26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Baxter R, Bartlett J, </a:t>
            </a:r>
            <a:r>
              <a:rPr lang="de-DE" dirty="0" err="1">
                <a:effectLst/>
              </a:rPr>
              <a:t>Fireman</a:t>
            </a:r>
            <a:r>
              <a:rPr lang="de-DE" dirty="0">
                <a:effectLst/>
              </a:rPr>
              <a:t> B, Lewis E, Klein NP. 2017. </a:t>
            </a:r>
            <a:r>
              <a:rPr lang="de-DE" i="1" dirty="0" err="1">
                <a:effectLst/>
              </a:rPr>
              <a:t>Pediatrics</a:t>
            </a:r>
            <a:r>
              <a:rPr lang="de-DE" dirty="0">
                <a:effectLst/>
              </a:rPr>
              <a:t>. 139(5):e20164091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effectLst/>
            </a:endParaRP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220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WHO. 2014. http://</a:t>
            </a:r>
            <a:r>
              <a:rPr lang="de-DE" dirty="0" err="1">
                <a:effectLst/>
              </a:rPr>
              <a:t>www.who.int</a:t>
            </a:r>
            <a:r>
              <a:rPr lang="de-DE" dirty="0">
                <a:effectLst/>
              </a:rPr>
              <a:t>/</a:t>
            </a:r>
            <a:r>
              <a:rPr lang="de-DE" dirty="0" err="1">
                <a:effectLst/>
              </a:rPr>
              <a:t>immunization</a:t>
            </a:r>
            <a:r>
              <a:rPr lang="de-DE" dirty="0">
                <a:effectLst/>
              </a:rPr>
              <a:t>/sage/</a:t>
            </a:r>
            <a:r>
              <a:rPr lang="de-DE" dirty="0" err="1">
                <a:effectLst/>
              </a:rPr>
              <a:t>meetings</a:t>
            </a:r>
            <a:r>
              <a:rPr lang="de-DE" dirty="0">
                <a:effectLst/>
              </a:rPr>
              <a:t>/2014/</a:t>
            </a:r>
            <a:r>
              <a:rPr lang="de-DE" dirty="0" err="1">
                <a:effectLst/>
              </a:rPr>
              <a:t>april</a:t>
            </a:r>
            <a:r>
              <a:rPr lang="de-DE" dirty="0">
                <a:effectLst/>
              </a:rPr>
              <a:t>/1_Pertussis_background_FINAL4_web.pdf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87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2018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Strebel PM. 2018. In </a:t>
            </a:r>
            <a:r>
              <a:rPr lang="de-DE" i="1" dirty="0" err="1">
                <a:effectLst/>
              </a:rPr>
              <a:t>Plotkin’s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Vaccines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ed</a:t>
            </a:r>
            <a:r>
              <a:rPr lang="de-DE" dirty="0">
                <a:effectLst/>
              </a:rPr>
              <a:t> SA </a:t>
            </a:r>
            <a:r>
              <a:rPr lang="de-DE" dirty="0" err="1">
                <a:effectLst/>
              </a:rPr>
              <a:t>Plotkin</a:t>
            </a:r>
            <a:r>
              <a:rPr lang="de-DE" dirty="0">
                <a:effectLst/>
              </a:rPr>
              <a:t>, WA </a:t>
            </a:r>
            <a:r>
              <a:rPr lang="de-DE" dirty="0" err="1">
                <a:effectLst/>
              </a:rPr>
              <a:t>Orenstein</a:t>
            </a:r>
            <a:r>
              <a:rPr lang="de-DE" dirty="0">
                <a:effectLst/>
              </a:rPr>
              <a:t>, W </a:t>
            </a:r>
            <a:r>
              <a:rPr lang="de-DE" dirty="0" err="1">
                <a:effectLst/>
              </a:rPr>
              <a:t>Offit</a:t>
            </a:r>
            <a:r>
              <a:rPr lang="de-DE" dirty="0">
                <a:effectLst/>
              </a:rPr>
              <a:t>. Philadelphia: </a:t>
            </a:r>
            <a:r>
              <a:rPr lang="de-DE" dirty="0" err="1">
                <a:effectLst/>
              </a:rPr>
              <a:t>Elsevier</a:t>
            </a:r>
            <a:r>
              <a:rPr lang="de-DE" dirty="0">
                <a:effectLst/>
              </a:rPr>
              <a:t>. 7th </a:t>
            </a:r>
            <a:r>
              <a:rPr lang="de-DE" dirty="0" err="1">
                <a:effectLst/>
              </a:rPr>
              <a:t>ed</a:t>
            </a:r>
            <a:r>
              <a:rPr lang="de-DE" dirty="0">
                <a:effectLst/>
              </a:rPr>
              <a:t>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Uzicanin</a:t>
            </a:r>
            <a:r>
              <a:rPr lang="de-DE" dirty="0">
                <a:effectLst/>
              </a:rPr>
              <a:t> A, Zimmerman L. 2011. </a:t>
            </a:r>
            <a:r>
              <a:rPr lang="de-DE" i="1" dirty="0">
                <a:effectLst/>
              </a:rPr>
              <a:t>The Journal </a:t>
            </a:r>
            <a:r>
              <a:rPr lang="de-DE" i="1" dirty="0" err="1">
                <a:effectLst/>
              </a:rPr>
              <a:t>of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Infectious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Diseases</a:t>
            </a:r>
            <a:r>
              <a:rPr lang="de-DE" dirty="0">
                <a:effectLst/>
              </a:rPr>
              <a:t>. 204(suppl_1):S133–49 (Metaanalyse)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van </a:t>
            </a:r>
            <a:r>
              <a:rPr lang="de-DE" dirty="0" err="1">
                <a:effectLst/>
              </a:rPr>
              <a:t>Boven</a:t>
            </a:r>
            <a:r>
              <a:rPr lang="de-DE" dirty="0">
                <a:effectLst/>
              </a:rPr>
              <a:t> M, Kretzschmar M, </a:t>
            </a:r>
            <a:r>
              <a:rPr lang="de-DE" dirty="0" err="1">
                <a:effectLst/>
              </a:rPr>
              <a:t>Wallinga</a:t>
            </a:r>
            <a:r>
              <a:rPr lang="de-DE" dirty="0">
                <a:effectLst/>
              </a:rPr>
              <a:t> J, O’Neill PD, Wichmann O, Hahne S. 2010. </a:t>
            </a:r>
            <a:r>
              <a:rPr lang="de-DE" i="1" dirty="0">
                <a:effectLst/>
              </a:rPr>
              <a:t>Journal </a:t>
            </a:r>
            <a:r>
              <a:rPr lang="de-DE" i="1" dirty="0" err="1">
                <a:effectLst/>
              </a:rPr>
              <a:t>of</a:t>
            </a:r>
            <a:r>
              <a:rPr lang="de-DE" i="1" dirty="0">
                <a:effectLst/>
              </a:rPr>
              <a:t> The Royal Society Interface</a:t>
            </a:r>
            <a:r>
              <a:rPr lang="de-DE" dirty="0">
                <a:effectLst/>
              </a:rPr>
              <a:t>. 7(52):1537–44 (Ausbruch in NRW 2006)</a:t>
            </a:r>
          </a:p>
          <a:p>
            <a:pPr marL="285750" indent="-285750">
              <a:buFont typeface="Arial" charset="0"/>
              <a:buChar char="•"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199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Orenstein</a:t>
            </a:r>
            <a:r>
              <a:rPr lang="de-DE" dirty="0">
                <a:effectLst/>
              </a:rPr>
              <a:t> WA, </a:t>
            </a:r>
            <a:r>
              <a:rPr lang="de-DE" dirty="0" err="1">
                <a:effectLst/>
              </a:rPr>
              <a:t>Bernier</a:t>
            </a:r>
            <a:r>
              <a:rPr lang="de-DE" dirty="0">
                <a:effectLst/>
              </a:rPr>
              <a:t> RH, </a:t>
            </a:r>
            <a:r>
              <a:rPr lang="de-DE" dirty="0" err="1">
                <a:effectLst/>
              </a:rPr>
              <a:t>Dondero</a:t>
            </a:r>
            <a:r>
              <a:rPr lang="de-DE" dirty="0">
                <a:effectLst/>
              </a:rPr>
              <a:t> TJ, </a:t>
            </a:r>
            <a:r>
              <a:rPr lang="de-DE" dirty="0" err="1">
                <a:effectLst/>
              </a:rPr>
              <a:t>Hinman</a:t>
            </a:r>
            <a:r>
              <a:rPr lang="de-DE" dirty="0">
                <a:effectLst/>
              </a:rPr>
              <a:t> AR, Marks JS, et al. 1985. </a:t>
            </a:r>
            <a:r>
              <a:rPr lang="de-DE" b="1" i="1" dirty="0">
                <a:effectLst/>
              </a:rPr>
              <a:t>Bulletin </a:t>
            </a:r>
            <a:r>
              <a:rPr lang="de-DE" b="1" i="1" dirty="0" err="1">
                <a:effectLst/>
              </a:rPr>
              <a:t>of</a:t>
            </a:r>
            <a:r>
              <a:rPr lang="de-DE" b="1" i="1" dirty="0">
                <a:effectLst/>
              </a:rPr>
              <a:t> </a:t>
            </a:r>
            <a:r>
              <a:rPr lang="de-DE" b="1" i="1" dirty="0" err="1">
                <a:effectLst/>
              </a:rPr>
              <a:t>the</a:t>
            </a:r>
            <a:r>
              <a:rPr lang="de-DE" b="1" i="1" dirty="0">
                <a:effectLst/>
              </a:rPr>
              <a:t> World </a:t>
            </a:r>
            <a:r>
              <a:rPr lang="de-DE" b="1" i="1" dirty="0" err="1">
                <a:effectLst/>
              </a:rPr>
              <a:t>Health</a:t>
            </a:r>
            <a:r>
              <a:rPr lang="de-DE" b="1" i="1" dirty="0">
                <a:effectLst/>
              </a:rPr>
              <a:t> </a:t>
            </a:r>
            <a:r>
              <a:rPr lang="de-DE" b="1" i="1" dirty="0" err="1">
                <a:effectLst/>
              </a:rPr>
              <a:t>Organization</a:t>
            </a:r>
            <a:r>
              <a:rPr lang="de-DE" dirty="0">
                <a:effectLst/>
              </a:rPr>
              <a:t>. 63(6):1055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Plotkin</a:t>
            </a:r>
            <a:r>
              <a:rPr lang="de-DE" dirty="0">
                <a:effectLst/>
              </a:rPr>
              <a:t> SA. 2010. Clinical </a:t>
            </a:r>
            <a:r>
              <a:rPr lang="de-DE" dirty="0" err="1">
                <a:effectLst/>
              </a:rPr>
              <a:t>and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Vaccine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Immunology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July</a:t>
            </a:r>
            <a:r>
              <a:rPr lang="de-DE" dirty="0">
                <a:effectLst/>
              </a:rPr>
              <a:t> 2010, p. 1055–1065</a:t>
            </a:r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697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Gelderblom</a:t>
            </a:r>
            <a:r>
              <a:rPr lang="de-DE" dirty="0">
                <a:effectLst/>
              </a:rPr>
              <a:t> H. 1996. </a:t>
            </a:r>
            <a:r>
              <a:rPr lang="de-DE" i="1" dirty="0">
                <a:effectLst/>
              </a:rPr>
              <a:t>Die Ausrottung der Pocken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Spektrum.de</a:t>
            </a:r>
            <a:r>
              <a:rPr lang="de-DE" dirty="0">
                <a:effectLst/>
              </a:rPr>
              <a:t>. </a:t>
            </a:r>
            <a:r>
              <a:rPr lang="de-DE" dirty="0">
                <a:effectLst/>
                <a:hlinkClick r:id="rId3"/>
              </a:rPr>
              <a:t>http://www.spektrum.de/magazin/die-ausrottung-der-pocken/823065</a:t>
            </a:r>
            <a:endParaRPr lang="de-DE" dirty="0">
              <a:effectLst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Orenstein</a:t>
            </a:r>
            <a:r>
              <a:rPr lang="de-DE" dirty="0">
                <a:effectLst/>
              </a:rPr>
              <a:t> WA, </a:t>
            </a:r>
            <a:r>
              <a:rPr lang="de-DE" dirty="0" err="1">
                <a:effectLst/>
              </a:rPr>
              <a:t>Bernier</a:t>
            </a:r>
            <a:r>
              <a:rPr lang="de-DE" dirty="0">
                <a:effectLst/>
              </a:rPr>
              <a:t> RH, </a:t>
            </a:r>
            <a:r>
              <a:rPr lang="de-DE" dirty="0" err="1">
                <a:effectLst/>
              </a:rPr>
              <a:t>Dondero</a:t>
            </a:r>
            <a:r>
              <a:rPr lang="de-DE" dirty="0">
                <a:effectLst/>
              </a:rPr>
              <a:t> TJ, </a:t>
            </a:r>
            <a:r>
              <a:rPr lang="de-DE" dirty="0" err="1">
                <a:effectLst/>
              </a:rPr>
              <a:t>Hinman</a:t>
            </a:r>
            <a:r>
              <a:rPr lang="de-DE" dirty="0">
                <a:effectLst/>
              </a:rPr>
              <a:t> AR, Marks JS, et al. 1985. </a:t>
            </a:r>
            <a:r>
              <a:rPr lang="de-DE" b="1" i="1" dirty="0">
                <a:effectLst/>
              </a:rPr>
              <a:t>Bulletin </a:t>
            </a:r>
            <a:r>
              <a:rPr lang="de-DE" b="1" i="1" dirty="0" err="1">
                <a:effectLst/>
              </a:rPr>
              <a:t>of</a:t>
            </a:r>
            <a:r>
              <a:rPr lang="de-DE" b="1" i="1" dirty="0">
                <a:effectLst/>
              </a:rPr>
              <a:t> </a:t>
            </a:r>
            <a:r>
              <a:rPr lang="de-DE" b="1" i="1" dirty="0" err="1">
                <a:effectLst/>
              </a:rPr>
              <a:t>the</a:t>
            </a:r>
            <a:r>
              <a:rPr lang="de-DE" b="1" i="1" dirty="0">
                <a:effectLst/>
              </a:rPr>
              <a:t> World </a:t>
            </a:r>
            <a:r>
              <a:rPr lang="de-DE" b="1" i="1" dirty="0" err="1">
                <a:effectLst/>
              </a:rPr>
              <a:t>Health</a:t>
            </a:r>
            <a:r>
              <a:rPr lang="de-DE" b="1" i="1" dirty="0">
                <a:effectLst/>
              </a:rPr>
              <a:t> </a:t>
            </a:r>
            <a:r>
              <a:rPr lang="de-DE" b="1" i="1" dirty="0" err="1">
                <a:effectLst/>
              </a:rPr>
              <a:t>Organization</a:t>
            </a:r>
            <a:r>
              <a:rPr lang="de-DE" dirty="0">
                <a:effectLst/>
              </a:rPr>
              <a:t>. 63(6):1055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Plotkin</a:t>
            </a:r>
            <a:r>
              <a:rPr lang="de-DE" dirty="0">
                <a:effectLst/>
              </a:rPr>
              <a:t> SA. 2010. Clinical </a:t>
            </a:r>
            <a:r>
              <a:rPr lang="de-DE" dirty="0" err="1">
                <a:effectLst/>
              </a:rPr>
              <a:t>and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Vaccine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Immunology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July</a:t>
            </a:r>
            <a:r>
              <a:rPr lang="de-DE" dirty="0">
                <a:effectLst/>
              </a:rPr>
              <a:t> 2010, p. 1055–1065</a:t>
            </a:r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783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Biggerstaff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et al. BMC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Infectious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Diseases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2014, 14:480 </a:t>
            </a:r>
            <a:endParaRPr lang="de-DE" dirty="0"/>
          </a:p>
          <a:p>
            <a:pPr lvl="1"/>
            <a:r>
              <a:rPr lang="de-DE" dirty="0"/>
              <a:t>Francis, T. </a:t>
            </a:r>
            <a:r>
              <a:rPr lang="de-DE" i="1" dirty="0"/>
              <a:t>1960. On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doctrine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original </a:t>
            </a:r>
            <a:r>
              <a:rPr lang="de-DE" i="1" dirty="0" err="1"/>
              <a:t>antigenic</a:t>
            </a:r>
            <a:r>
              <a:rPr lang="de-DE" i="1" dirty="0"/>
              <a:t> sin. </a:t>
            </a:r>
            <a:r>
              <a:rPr lang="de-DE" i="1" dirty="0" err="1"/>
              <a:t>Proc</a:t>
            </a:r>
            <a:r>
              <a:rPr lang="de-DE" i="1" dirty="0"/>
              <a:t>. Am. </a:t>
            </a:r>
            <a:r>
              <a:rPr lang="de-DE" i="1" dirty="0" err="1"/>
              <a:t>Philos</a:t>
            </a:r>
            <a:r>
              <a:rPr lang="de-DE" i="1" dirty="0"/>
              <a:t>. </a:t>
            </a:r>
            <a:r>
              <a:rPr lang="de-DE" i="1" dirty="0" err="1"/>
              <a:t>Soc</a:t>
            </a:r>
            <a:r>
              <a:rPr lang="de-DE" i="1" dirty="0"/>
              <a:t>. 104: 572–578.</a:t>
            </a:r>
            <a:endParaRPr lang="de-DE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74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Biggerstaff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et al. BMC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Infectious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Diseases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2014, 14:480 </a:t>
            </a:r>
            <a:endParaRPr lang="de-DE" dirty="0"/>
          </a:p>
          <a:p>
            <a:pPr lvl="1"/>
            <a:r>
              <a:rPr lang="de-DE" dirty="0"/>
              <a:t>Francis, T. </a:t>
            </a:r>
            <a:r>
              <a:rPr lang="de-DE" i="1" dirty="0"/>
              <a:t>1960. On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doctrine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original </a:t>
            </a:r>
            <a:r>
              <a:rPr lang="de-DE" i="1" dirty="0" err="1"/>
              <a:t>antigenic</a:t>
            </a:r>
            <a:r>
              <a:rPr lang="de-DE" i="1" dirty="0"/>
              <a:t> sin. </a:t>
            </a:r>
            <a:r>
              <a:rPr lang="de-DE" i="1" dirty="0" err="1"/>
              <a:t>Proc</a:t>
            </a:r>
            <a:r>
              <a:rPr lang="de-DE" i="1" dirty="0"/>
              <a:t>. Am. </a:t>
            </a:r>
            <a:r>
              <a:rPr lang="de-DE" i="1" dirty="0" err="1"/>
              <a:t>Philos</a:t>
            </a:r>
            <a:r>
              <a:rPr lang="de-DE" i="1" dirty="0"/>
              <a:t>. </a:t>
            </a:r>
            <a:r>
              <a:rPr lang="de-DE" i="1" dirty="0" err="1"/>
              <a:t>Soc</a:t>
            </a:r>
            <a:r>
              <a:rPr lang="de-DE" i="1" dirty="0"/>
              <a:t>. 104: 572–578.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Lessler</a:t>
            </a:r>
            <a:r>
              <a:rPr lang="de-DE" sz="1400" b="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J. </a:t>
            </a:r>
            <a:r>
              <a:rPr lang="de-DE" sz="1400" b="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PLoS</a:t>
            </a:r>
            <a:r>
              <a:rPr lang="de-DE" sz="1400" b="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b="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pathogens</a:t>
            </a:r>
            <a:r>
              <a:rPr lang="de-DE" sz="1400" b="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. 2012; 8 (7), e1002802. </a:t>
            </a:r>
          </a:p>
          <a:p>
            <a:pPr lvl="1"/>
            <a:endParaRPr lang="de-DE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533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lvl="1"/>
            <a:r>
              <a:rPr lang="de-DE" b="0" dirty="0"/>
              <a:t>https://</a:t>
            </a:r>
            <a:r>
              <a:rPr lang="de-DE" b="0" dirty="0" err="1"/>
              <a:t>www.ecdc.europa.eu</a:t>
            </a:r>
            <a:r>
              <a:rPr lang="de-DE" b="0" dirty="0"/>
              <a:t>/en/</a:t>
            </a:r>
            <a:r>
              <a:rPr lang="de-DE" b="0" dirty="0" err="1"/>
              <a:t>seasonal</a:t>
            </a:r>
            <a:r>
              <a:rPr lang="de-DE" b="0" dirty="0"/>
              <a:t>-influenza/</a:t>
            </a:r>
            <a:r>
              <a:rPr lang="de-DE" b="0" dirty="0" err="1"/>
              <a:t>prevention-and-control</a:t>
            </a:r>
            <a:r>
              <a:rPr lang="de-DE" b="0" dirty="0"/>
              <a:t>/</a:t>
            </a:r>
            <a:r>
              <a:rPr lang="de-DE" b="0" dirty="0" err="1"/>
              <a:t>vaccine-effectiveness</a:t>
            </a:r>
            <a:endParaRPr lang="de-DE" b="0" dirty="0"/>
          </a:p>
          <a:p>
            <a:pPr lvl="1"/>
            <a:r>
              <a:rPr lang="de-DE" b="0" dirty="0"/>
              <a:t>https://</a:t>
            </a:r>
            <a:r>
              <a:rPr lang="de-DE" b="0" dirty="0" err="1"/>
              <a:t>www.cdc.gov</a:t>
            </a:r>
            <a:r>
              <a:rPr lang="de-DE" b="0" dirty="0"/>
              <a:t>/</a:t>
            </a:r>
            <a:r>
              <a:rPr lang="de-DE" b="0" dirty="0" err="1"/>
              <a:t>flu</a:t>
            </a:r>
            <a:r>
              <a:rPr lang="de-DE" b="0" dirty="0"/>
              <a:t>/</a:t>
            </a:r>
            <a:r>
              <a:rPr lang="de-DE" b="0" dirty="0" err="1"/>
              <a:t>vaccines-work</a:t>
            </a:r>
            <a:r>
              <a:rPr lang="de-DE" b="0" dirty="0"/>
              <a:t>/</a:t>
            </a:r>
            <a:r>
              <a:rPr lang="de-DE" b="0" dirty="0" err="1"/>
              <a:t>past-seasons-estimates.html</a:t>
            </a:r>
            <a:endParaRPr lang="de-DE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534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Biggerstaff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et al. BMC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Infectious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Diseases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2014, 14:480 </a:t>
            </a:r>
            <a:endParaRPr lang="de-DE" dirty="0"/>
          </a:p>
          <a:p>
            <a:pPr lvl="1"/>
            <a:r>
              <a:rPr lang="de-DE" dirty="0"/>
              <a:t>Francis, T. </a:t>
            </a:r>
            <a:r>
              <a:rPr lang="de-DE" i="1" dirty="0"/>
              <a:t>1960. On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doctrine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original </a:t>
            </a:r>
            <a:r>
              <a:rPr lang="de-DE" i="1" dirty="0" err="1"/>
              <a:t>antigenic</a:t>
            </a:r>
            <a:r>
              <a:rPr lang="de-DE" i="1" dirty="0"/>
              <a:t> sin. </a:t>
            </a:r>
            <a:r>
              <a:rPr lang="de-DE" i="1" dirty="0" err="1"/>
              <a:t>Proc</a:t>
            </a:r>
            <a:r>
              <a:rPr lang="de-DE" i="1" dirty="0"/>
              <a:t>. Am. </a:t>
            </a:r>
            <a:r>
              <a:rPr lang="de-DE" i="1" dirty="0" err="1"/>
              <a:t>Philos</a:t>
            </a:r>
            <a:r>
              <a:rPr lang="de-DE" i="1" dirty="0"/>
              <a:t>. </a:t>
            </a:r>
            <a:r>
              <a:rPr lang="de-DE" i="1" dirty="0" err="1"/>
              <a:t>Soc</a:t>
            </a:r>
            <a:r>
              <a:rPr lang="de-DE" i="1" dirty="0"/>
              <a:t>. 104: 572–578.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Lessler</a:t>
            </a:r>
            <a:r>
              <a:rPr lang="de-DE" sz="1400" b="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J. </a:t>
            </a:r>
            <a:r>
              <a:rPr lang="de-DE" sz="1400" b="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PLoS</a:t>
            </a:r>
            <a:r>
              <a:rPr lang="de-DE" sz="1400" b="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b="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pathogens</a:t>
            </a:r>
            <a:r>
              <a:rPr lang="de-DE" sz="1400" b="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. 2012; 8 (7), e1002802. </a:t>
            </a:r>
          </a:p>
          <a:p>
            <a:pPr lvl="1"/>
            <a:endParaRPr lang="de-DE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008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lvl="1"/>
            <a:r>
              <a:rPr lang="de-DE" sz="8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Plans-Rubió P.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Preventive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Medicine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55 (2012) 72–77 </a:t>
            </a:r>
            <a:endParaRPr lang="de-DE" dirty="0"/>
          </a:p>
          <a:p>
            <a:pPr lvl="1"/>
            <a:endParaRPr lang="de-DE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652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Arinaminpathy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N. </a:t>
            </a:r>
            <a:r>
              <a:rPr lang="de-DE" sz="14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AmJEpidemiol</a:t>
            </a:r>
            <a:r>
              <a:rPr lang="de-DE" sz="14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. 2017;186(1):92–100 </a:t>
            </a:r>
            <a:endParaRPr lang="de-DE" dirty="0"/>
          </a:p>
          <a:p>
            <a:endParaRPr lang="de-DE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111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</a:rPr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CDU. 2015. „Sonstige Beschlüsse - 28. Parteitag der CDU Deutschlands“. </a:t>
            </a:r>
            <a:r>
              <a:rPr lang="de-DE" dirty="0">
                <a:effectLst/>
                <a:hlinkClick r:id="rId3"/>
              </a:rPr>
              <a:t>https://www.cdu.de/system/tdf/media/dokumente/sonstige-beschluesse.pdf?file=1</a:t>
            </a:r>
            <a:r>
              <a:rPr lang="de-DE" dirty="0">
                <a:effectLst/>
              </a:rPr>
              <a:t>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FDP. 2017. „BESCHLUSS des 68. Ord. Bundesparteitags der FDP, Berlin, 28. bis 30 April 2017 - Kindeswohl schützen – Recht auf Impfung für alle Kinder“. </a:t>
            </a:r>
            <a:r>
              <a:rPr lang="de-DE" dirty="0">
                <a:effectLst/>
                <a:hlinkClick r:id="rId4"/>
              </a:rPr>
              <a:t>https://www.fdp.de/sites/default/files/uploads/2017/05/08/2017-04-29-bpt-kindeswohl-schuetzen-recht-auf-impfung-fuer-alle-kinder.pdf</a:t>
            </a:r>
            <a:r>
              <a:rPr lang="de-DE" dirty="0">
                <a:effectLst/>
              </a:rPr>
              <a:t>.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60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664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Pappenheimer AMJ. 1984. In </a:t>
            </a:r>
            <a:r>
              <a:rPr lang="de-DE" i="1" dirty="0" err="1">
                <a:effectLst/>
              </a:rPr>
              <a:t>Bacterial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Vaccines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ed</a:t>
            </a:r>
            <a:r>
              <a:rPr lang="de-DE" dirty="0">
                <a:effectLst/>
              </a:rPr>
              <a:t> R </a:t>
            </a:r>
            <a:r>
              <a:rPr lang="de-DE" dirty="0" err="1">
                <a:effectLst/>
              </a:rPr>
              <a:t>Germanier</a:t>
            </a:r>
            <a:r>
              <a:rPr lang="de-DE" dirty="0">
                <a:effectLst/>
              </a:rPr>
              <a:t>, pp. 1–36. </a:t>
            </a:r>
            <a:r>
              <a:rPr lang="de-DE" dirty="0" err="1">
                <a:effectLst/>
              </a:rPr>
              <a:t>Berne</a:t>
            </a:r>
            <a:endParaRPr lang="de-DE" dirty="0">
              <a:effectLst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Saragea</a:t>
            </a:r>
            <a:r>
              <a:rPr lang="de-DE" dirty="0">
                <a:effectLst/>
              </a:rPr>
              <a:t> A, </a:t>
            </a:r>
            <a:r>
              <a:rPr lang="de-DE" dirty="0" err="1">
                <a:effectLst/>
              </a:rPr>
              <a:t>Maximescu</a:t>
            </a:r>
            <a:r>
              <a:rPr lang="de-DE" dirty="0">
                <a:effectLst/>
              </a:rPr>
              <a:t> P, </a:t>
            </a:r>
            <a:r>
              <a:rPr lang="de-DE" dirty="0" err="1">
                <a:effectLst/>
              </a:rPr>
              <a:t>Meitert</a:t>
            </a:r>
            <a:r>
              <a:rPr lang="de-DE" dirty="0">
                <a:effectLst/>
              </a:rPr>
              <a:t> E. 1979. In </a:t>
            </a:r>
            <a:r>
              <a:rPr lang="de-DE" i="1" dirty="0" err="1">
                <a:effectLst/>
              </a:rPr>
              <a:t>Methods</a:t>
            </a:r>
            <a:r>
              <a:rPr lang="de-DE" i="1" dirty="0">
                <a:effectLst/>
              </a:rPr>
              <a:t> in </a:t>
            </a:r>
            <a:r>
              <a:rPr lang="de-DE" i="1" dirty="0" err="1">
                <a:effectLst/>
              </a:rPr>
              <a:t>Microbiology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ed</a:t>
            </a:r>
            <a:r>
              <a:rPr lang="de-DE" dirty="0">
                <a:effectLst/>
              </a:rPr>
              <a:t> T </a:t>
            </a:r>
            <a:r>
              <a:rPr lang="de-DE" dirty="0" err="1">
                <a:effectLst/>
              </a:rPr>
              <a:t>Bergam</a:t>
            </a:r>
            <a:r>
              <a:rPr lang="de-DE" dirty="0">
                <a:effectLst/>
              </a:rPr>
              <a:t>, FR Norris. 13:61–176. New York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420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Robert Koch-Institut. 2009. </a:t>
            </a:r>
            <a:r>
              <a:rPr lang="de-DE" i="1" dirty="0">
                <a:effectLst/>
              </a:rPr>
              <a:t>RKI - RKI-Ratgeber für Ärzte - Diphtherie</a:t>
            </a:r>
            <a:r>
              <a:rPr lang="de-DE" dirty="0">
                <a:effectLst/>
              </a:rPr>
              <a:t>. Robert Koch Institut. </a:t>
            </a:r>
            <a:r>
              <a:rPr lang="de-DE" dirty="0">
                <a:effectLst/>
                <a:hlinkClick r:id="rId3"/>
              </a:rPr>
              <a:t>https://www.rki.de/DE/Content/Infekt/EpidBull/Merkblaetter/Ratgeber_Diphtherie.html</a:t>
            </a:r>
            <a:endParaRPr lang="de-DE" dirty="0">
              <a:effectLst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Eskola</a:t>
            </a:r>
            <a:r>
              <a:rPr lang="de-DE" dirty="0">
                <a:effectLst/>
              </a:rPr>
              <a:t> J, </a:t>
            </a:r>
            <a:r>
              <a:rPr lang="de-DE" dirty="0" err="1">
                <a:effectLst/>
              </a:rPr>
              <a:t>Lumio</a:t>
            </a:r>
            <a:r>
              <a:rPr lang="de-DE" dirty="0">
                <a:effectLst/>
              </a:rPr>
              <a:t> J, </a:t>
            </a:r>
            <a:r>
              <a:rPr lang="de-DE" dirty="0" err="1">
                <a:effectLst/>
              </a:rPr>
              <a:t>Vuopio-Varkila</a:t>
            </a:r>
            <a:r>
              <a:rPr lang="de-DE" dirty="0">
                <a:effectLst/>
              </a:rPr>
              <a:t> J. 1998. </a:t>
            </a:r>
            <a:r>
              <a:rPr lang="de-DE" i="1" dirty="0">
                <a:effectLst/>
              </a:rPr>
              <a:t>British Medical Bulletin</a:t>
            </a:r>
            <a:r>
              <a:rPr lang="de-DE" dirty="0">
                <a:effectLst/>
              </a:rPr>
              <a:t>. 54(3):635–645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de-DE" dirty="0">
              <a:effectLst/>
            </a:endParaRP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7559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>
                <a:effectLst/>
              </a:rPr>
              <a:t>Robert Koch-Institut. 2009</a:t>
            </a:r>
            <a:r>
              <a:rPr lang="de-DE" baseline="0">
                <a:effectLst/>
              </a:rPr>
              <a:t> - 2016</a:t>
            </a:r>
            <a:r>
              <a:rPr lang="de-DE">
                <a:effectLst/>
              </a:rPr>
              <a:t>. </a:t>
            </a:r>
            <a:r>
              <a:rPr lang="de-DE" i="1">
                <a:effectLst/>
              </a:rPr>
              <a:t>Infektionsepidemiologisches Jahrbuch meldepflichtiger Krankheiten für 2009 - 2015</a:t>
            </a:r>
            <a:r>
              <a:rPr lang="de-DE">
                <a:effectLst/>
              </a:rPr>
              <a:t>. Berlin</a:t>
            </a:r>
          </a:p>
          <a:p>
            <a:pPr marL="285750" indent="-285750">
              <a:buFont typeface="Arial" charset="0"/>
              <a:buChar char="•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698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Robert Koch-Institut. 2016. </a:t>
            </a:r>
            <a:r>
              <a:rPr lang="de-DE" i="1" dirty="0">
                <a:effectLst/>
              </a:rPr>
              <a:t>Infektionsepidemiologisches Jahrbuch meldepflichtiger Krankheiten für 2015</a:t>
            </a:r>
            <a:r>
              <a:rPr lang="de-DE" dirty="0">
                <a:effectLst/>
              </a:rPr>
              <a:t>. Berlin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Robert Koch-Institut. 2011. </a:t>
            </a:r>
            <a:r>
              <a:rPr lang="de-DE" i="1" dirty="0">
                <a:effectLst/>
              </a:rPr>
              <a:t>Epidemiologisches Bulletin</a:t>
            </a:r>
            <a:r>
              <a:rPr lang="de-DE" dirty="0">
                <a:effectLst/>
              </a:rPr>
              <a:t>. 2011(27):245–48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812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>
                <a:effectLst/>
              </a:rPr>
              <a:t>Robert Koch-Institut. 2017. </a:t>
            </a:r>
            <a:r>
              <a:rPr lang="de-DE" i="1">
                <a:effectLst/>
              </a:rPr>
              <a:t>Epidemiologisches Bulletin</a:t>
            </a:r>
            <a:r>
              <a:rPr lang="de-DE">
                <a:effectLst/>
              </a:rPr>
              <a:t>. 2017(16):137–42</a:t>
            </a:r>
          </a:p>
          <a:p>
            <a:endParaRPr lang="de-DE" b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221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>
                <a:effectLst/>
              </a:rPr>
              <a:t>Robert Koch-Institut. 2017. </a:t>
            </a:r>
            <a:r>
              <a:rPr lang="de-DE" i="1">
                <a:effectLst/>
              </a:rPr>
              <a:t>RKI - Impfungen A - Z - Schutzimpfung gegen Poliomyelitis: Häufig gestellte Fragen und Antworten</a:t>
            </a:r>
            <a:r>
              <a:rPr lang="de-DE">
                <a:effectLst/>
              </a:rPr>
              <a:t>. Robert Koch Institut. </a:t>
            </a:r>
            <a:r>
              <a:rPr lang="de-DE">
                <a:effectLst/>
                <a:hlinkClick r:id="rId3"/>
              </a:rPr>
              <a:t>https://www.rki.de/SharedDocs/FAQ/Impfen/Poliomyelitis/FAQ-Liste_Poliomyelitis_Impfen.html</a:t>
            </a:r>
            <a:endParaRPr lang="de-DE">
              <a:effectLst/>
            </a:endParaRPr>
          </a:p>
          <a:p>
            <a:endParaRPr lang="de-DE" b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878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Peltola</a:t>
            </a:r>
            <a:r>
              <a:rPr lang="de-DE" dirty="0">
                <a:effectLst/>
              </a:rPr>
              <a:t> H, Virtanen M. 1984. </a:t>
            </a:r>
            <a:r>
              <a:rPr lang="de-DE" i="1" dirty="0">
                <a:effectLst/>
              </a:rPr>
              <a:t>Clinical </a:t>
            </a:r>
            <a:r>
              <a:rPr lang="de-DE" i="1" dirty="0" err="1">
                <a:effectLst/>
              </a:rPr>
              <a:t>pediatrics</a:t>
            </a:r>
            <a:r>
              <a:rPr lang="de-DE" dirty="0">
                <a:effectLst/>
              </a:rPr>
              <a:t>. 23(5):275–280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Whittaker R, </a:t>
            </a:r>
            <a:r>
              <a:rPr lang="de-DE" dirty="0" err="1">
                <a:effectLst/>
              </a:rPr>
              <a:t>Economopoulou</a:t>
            </a:r>
            <a:r>
              <a:rPr lang="de-DE" dirty="0">
                <a:effectLst/>
              </a:rPr>
              <a:t> A, Dias JG, Bancroft E, </a:t>
            </a:r>
            <a:r>
              <a:rPr lang="de-DE" dirty="0" err="1">
                <a:effectLst/>
              </a:rPr>
              <a:t>Ramliden</a:t>
            </a:r>
            <a:r>
              <a:rPr lang="de-DE" dirty="0">
                <a:effectLst/>
              </a:rPr>
              <a:t> M, et al. 2017. </a:t>
            </a:r>
            <a:r>
              <a:rPr lang="de-DE" i="1" dirty="0">
                <a:effectLst/>
              </a:rPr>
              <a:t>Emerging </a:t>
            </a:r>
            <a:r>
              <a:rPr lang="de-DE" i="1" dirty="0" err="1">
                <a:effectLst/>
              </a:rPr>
              <a:t>Infectious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Diseases</a:t>
            </a:r>
            <a:r>
              <a:rPr lang="de-DE" dirty="0">
                <a:effectLst/>
              </a:rPr>
              <a:t>. 23(3):396–404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Peltola</a:t>
            </a:r>
            <a:r>
              <a:rPr lang="de-DE" dirty="0">
                <a:effectLst/>
              </a:rPr>
              <a:t> H, </a:t>
            </a:r>
            <a:r>
              <a:rPr lang="de-DE" dirty="0" err="1">
                <a:effectLst/>
              </a:rPr>
              <a:t>Rød</a:t>
            </a:r>
            <a:r>
              <a:rPr lang="de-DE" dirty="0">
                <a:effectLst/>
              </a:rPr>
              <a:t> TO, </a:t>
            </a:r>
            <a:r>
              <a:rPr lang="de-DE" dirty="0" err="1">
                <a:effectLst/>
              </a:rPr>
              <a:t>Jónsdóttir</a:t>
            </a:r>
            <a:r>
              <a:rPr lang="de-DE" dirty="0">
                <a:effectLst/>
              </a:rPr>
              <a:t> K, </a:t>
            </a:r>
            <a:r>
              <a:rPr lang="de-DE" dirty="0" err="1">
                <a:effectLst/>
              </a:rPr>
              <a:t>Bötttger</a:t>
            </a:r>
            <a:r>
              <a:rPr lang="de-DE" dirty="0">
                <a:effectLst/>
              </a:rPr>
              <a:t> M, Coolidge JAS. 1990. </a:t>
            </a:r>
            <a:r>
              <a:rPr lang="de-DE" i="1" dirty="0">
                <a:effectLst/>
              </a:rPr>
              <a:t>Reviews </a:t>
            </a:r>
            <a:r>
              <a:rPr lang="de-DE" i="1" dirty="0" err="1">
                <a:effectLst/>
              </a:rPr>
              <a:t>of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infectious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diseases</a:t>
            </a:r>
            <a:r>
              <a:rPr lang="de-DE" dirty="0">
                <a:effectLst/>
              </a:rPr>
              <a:t>. 12(4):708–715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858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Peltola</a:t>
            </a:r>
            <a:r>
              <a:rPr lang="de-DE" dirty="0">
                <a:effectLst/>
              </a:rPr>
              <a:t> H, </a:t>
            </a:r>
            <a:r>
              <a:rPr lang="de-DE" dirty="0" err="1">
                <a:effectLst/>
              </a:rPr>
              <a:t>Aavitsland</a:t>
            </a:r>
            <a:r>
              <a:rPr lang="de-DE" dirty="0">
                <a:effectLst/>
              </a:rPr>
              <a:t> P, Hansen KG, </a:t>
            </a:r>
            <a:r>
              <a:rPr lang="de-DE" dirty="0" err="1">
                <a:effectLst/>
              </a:rPr>
              <a:t>Jónsdóttir</a:t>
            </a:r>
            <a:r>
              <a:rPr lang="de-DE" dirty="0">
                <a:effectLst/>
              </a:rPr>
              <a:t> KE, </a:t>
            </a:r>
            <a:r>
              <a:rPr lang="de-DE" dirty="0" err="1">
                <a:effectLst/>
              </a:rPr>
              <a:t>Nøkleby</a:t>
            </a:r>
            <a:r>
              <a:rPr lang="de-DE" dirty="0">
                <a:effectLst/>
              </a:rPr>
              <a:t> H, Romanus V. 1999. </a:t>
            </a:r>
            <a:r>
              <a:rPr lang="de-DE" i="1" dirty="0">
                <a:effectLst/>
              </a:rPr>
              <a:t>The Journal </a:t>
            </a:r>
            <a:r>
              <a:rPr lang="de-DE" i="1" dirty="0" err="1">
                <a:effectLst/>
              </a:rPr>
              <a:t>of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infectious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diseases</a:t>
            </a:r>
            <a:r>
              <a:rPr lang="de-DE" dirty="0">
                <a:effectLst/>
              </a:rPr>
              <a:t>. 179(1):223–229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Takala</a:t>
            </a:r>
            <a:r>
              <a:rPr lang="de-DE" dirty="0">
                <a:effectLst/>
              </a:rPr>
              <a:t> AK, </a:t>
            </a:r>
            <a:r>
              <a:rPr lang="de-DE" dirty="0" err="1">
                <a:effectLst/>
              </a:rPr>
              <a:t>Eskola</a:t>
            </a:r>
            <a:r>
              <a:rPr lang="de-DE" dirty="0">
                <a:effectLst/>
              </a:rPr>
              <a:t> J, </a:t>
            </a:r>
            <a:r>
              <a:rPr lang="de-DE" dirty="0" err="1">
                <a:effectLst/>
              </a:rPr>
              <a:t>Leinonen</a:t>
            </a:r>
            <a:r>
              <a:rPr lang="de-DE" dirty="0">
                <a:effectLst/>
              </a:rPr>
              <a:t> M, </a:t>
            </a:r>
            <a:r>
              <a:rPr lang="de-DE" dirty="0" err="1">
                <a:effectLst/>
              </a:rPr>
              <a:t>Kayhty</a:t>
            </a:r>
            <a:r>
              <a:rPr lang="de-DE" dirty="0">
                <a:effectLst/>
              </a:rPr>
              <a:t> H, </a:t>
            </a:r>
            <a:r>
              <a:rPr lang="de-DE" dirty="0" err="1">
                <a:effectLst/>
              </a:rPr>
              <a:t>Nissinen</a:t>
            </a:r>
            <a:r>
              <a:rPr lang="de-DE" dirty="0">
                <a:effectLst/>
              </a:rPr>
              <a:t> A, et al. 1991. </a:t>
            </a:r>
            <a:r>
              <a:rPr lang="de-DE" i="1" dirty="0">
                <a:effectLst/>
              </a:rPr>
              <a:t>Journal </a:t>
            </a:r>
            <a:r>
              <a:rPr lang="de-DE" i="1" dirty="0" err="1">
                <a:effectLst/>
              </a:rPr>
              <a:t>of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Infectious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Diseases</a:t>
            </a:r>
            <a:r>
              <a:rPr lang="de-DE" dirty="0">
                <a:effectLst/>
              </a:rPr>
              <a:t>. 164(5):982–986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Barbour ML. 1996. </a:t>
            </a:r>
            <a:r>
              <a:rPr lang="de-DE" i="1" dirty="0">
                <a:effectLst/>
              </a:rPr>
              <a:t>Emerging </a:t>
            </a:r>
            <a:r>
              <a:rPr lang="de-DE" i="1" dirty="0" err="1">
                <a:effectLst/>
              </a:rPr>
              <a:t>infectious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diseases</a:t>
            </a:r>
            <a:r>
              <a:rPr lang="de-DE" dirty="0">
                <a:effectLst/>
              </a:rPr>
              <a:t>. 2(3):176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Jónsdóttir</a:t>
            </a:r>
            <a:r>
              <a:rPr lang="de-DE" dirty="0">
                <a:effectLst/>
              </a:rPr>
              <a:t> KE, </a:t>
            </a:r>
            <a:r>
              <a:rPr lang="de-DE" dirty="0" err="1">
                <a:effectLst/>
              </a:rPr>
              <a:t>Steingrímson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Ó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Ólaffson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Ó</a:t>
            </a:r>
            <a:r>
              <a:rPr lang="de-DE" dirty="0">
                <a:effectLst/>
              </a:rPr>
              <a:t>. 1992. </a:t>
            </a:r>
            <a:r>
              <a:rPr lang="de-DE" i="1" dirty="0">
                <a:effectLst/>
              </a:rPr>
              <a:t>The Lancet</a:t>
            </a:r>
            <a:r>
              <a:rPr lang="de-DE" dirty="0">
                <a:effectLst/>
              </a:rPr>
              <a:t>. 340(8813):252–53</a:t>
            </a:r>
          </a:p>
          <a:p>
            <a:pPr marL="285750" indent="-285750">
              <a:buFont typeface="Arial" charset="0"/>
              <a:buChar char="•"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514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Whittaker R, </a:t>
            </a:r>
            <a:r>
              <a:rPr lang="de-DE" dirty="0" err="1">
                <a:effectLst/>
              </a:rPr>
              <a:t>Economopoulou</a:t>
            </a:r>
            <a:r>
              <a:rPr lang="de-DE" dirty="0">
                <a:effectLst/>
              </a:rPr>
              <a:t> A, Dias JG, Bancroft E, </a:t>
            </a:r>
            <a:r>
              <a:rPr lang="de-DE" dirty="0" err="1">
                <a:effectLst/>
              </a:rPr>
              <a:t>Ramliden</a:t>
            </a:r>
            <a:r>
              <a:rPr lang="de-DE" dirty="0">
                <a:effectLst/>
              </a:rPr>
              <a:t> M, et al. 2017. </a:t>
            </a:r>
            <a:r>
              <a:rPr lang="de-DE" i="1" dirty="0">
                <a:effectLst/>
              </a:rPr>
              <a:t>Emerging </a:t>
            </a:r>
            <a:r>
              <a:rPr lang="de-DE" i="1" dirty="0" err="1">
                <a:effectLst/>
              </a:rPr>
              <a:t>Infectious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Diseases</a:t>
            </a:r>
            <a:r>
              <a:rPr lang="de-DE" dirty="0">
                <a:effectLst/>
              </a:rPr>
              <a:t>. 23(3):396–404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Puig C, Grau I, Marti S, </a:t>
            </a:r>
            <a:r>
              <a:rPr lang="de-DE" dirty="0" err="1">
                <a:effectLst/>
              </a:rPr>
              <a:t>Tubau</a:t>
            </a:r>
            <a:r>
              <a:rPr lang="de-DE" dirty="0">
                <a:effectLst/>
              </a:rPr>
              <a:t> F, </a:t>
            </a:r>
            <a:r>
              <a:rPr lang="de-DE" dirty="0" err="1">
                <a:effectLst/>
              </a:rPr>
              <a:t>Calatayud</a:t>
            </a:r>
            <a:r>
              <a:rPr lang="de-DE" dirty="0">
                <a:effectLst/>
              </a:rPr>
              <a:t> L, et al. 2014. </a:t>
            </a:r>
            <a:r>
              <a:rPr lang="de-DE" i="1" dirty="0" err="1">
                <a:effectLst/>
              </a:rPr>
              <a:t>PLoS</a:t>
            </a:r>
            <a:r>
              <a:rPr lang="de-DE" i="1" dirty="0">
                <a:effectLst/>
              </a:rPr>
              <a:t> ONE</a:t>
            </a:r>
            <a:r>
              <a:rPr lang="de-DE" dirty="0">
                <a:effectLst/>
              </a:rPr>
              <a:t>. 9(11):e112711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8476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ECDC. 2016. </a:t>
            </a:r>
            <a:r>
              <a:rPr lang="de-DE" i="1" dirty="0">
                <a:effectLst/>
              </a:rPr>
              <a:t>Annual </a:t>
            </a:r>
            <a:r>
              <a:rPr lang="de-DE" i="1" dirty="0" err="1">
                <a:effectLst/>
              </a:rPr>
              <a:t>Epidemiological</a:t>
            </a:r>
            <a:r>
              <a:rPr lang="de-DE" i="1" dirty="0">
                <a:effectLst/>
              </a:rPr>
              <a:t> Report 2016 – Invasive </a:t>
            </a:r>
            <a:r>
              <a:rPr lang="de-DE" i="1" dirty="0" err="1">
                <a:effectLst/>
              </a:rPr>
              <a:t>Haemophilus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influenzae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disease</a:t>
            </a:r>
            <a:r>
              <a:rPr lang="de-DE" i="1" dirty="0">
                <a:effectLst/>
              </a:rPr>
              <a:t>.</a:t>
            </a:r>
            <a:r>
              <a:rPr lang="de-DE" dirty="0">
                <a:effectLst/>
              </a:rPr>
              <a:t> Stockholm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67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0218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801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0536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Dayan GH, </a:t>
            </a:r>
            <a:r>
              <a:rPr lang="de-DE" dirty="0" err="1">
                <a:effectLst/>
              </a:rPr>
              <a:t>Quinlisk</a:t>
            </a:r>
            <a:r>
              <a:rPr lang="de-DE" dirty="0">
                <a:effectLst/>
              </a:rPr>
              <a:t> MP, Parker AA, </a:t>
            </a:r>
            <a:r>
              <a:rPr lang="de-DE" dirty="0" err="1">
                <a:effectLst/>
              </a:rPr>
              <a:t>Barskey</a:t>
            </a:r>
            <a:r>
              <a:rPr lang="de-DE" dirty="0">
                <a:effectLst/>
              </a:rPr>
              <a:t> AE, Harris ML, et al. 2008. </a:t>
            </a:r>
            <a:r>
              <a:rPr lang="de-DE" i="1" dirty="0">
                <a:effectLst/>
              </a:rPr>
              <a:t>New England Journal </a:t>
            </a:r>
            <a:r>
              <a:rPr lang="de-DE" i="1" dirty="0" err="1">
                <a:effectLst/>
              </a:rPr>
              <a:t>of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Medicine</a:t>
            </a:r>
            <a:r>
              <a:rPr lang="de-DE" dirty="0">
                <a:effectLst/>
              </a:rPr>
              <a:t>. 358(15):1580–1589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Centers </a:t>
            </a:r>
            <a:r>
              <a:rPr lang="de-DE" dirty="0" err="1">
                <a:effectLst/>
              </a:rPr>
              <a:t>for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Disease</a:t>
            </a:r>
            <a:r>
              <a:rPr lang="de-DE" dirty="0">
                <a:effectLst/>
              </a:rPr>
              <a:t> Control </a:t>
            </a:r>
            <a:r>
              <a:rPr lang="de-DE" dirty="0" err="1">
                <a:effectLst/>
              </a:rPr>
              <a:t>and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Prevention</a:t>
            </a:r>
            <a:r>
              <a:rPr lang="de-DE" dirty="0">
                <a:effectLst/>
              </a:rPr>
              <a:t>. 2010. </a:t>
            </a:r>
            <a:r>
              <a:rPr lang="de-DE" i="1" dirty="0">
                <a:effectLst/>
              </a:rPr>
              <a:t>MMWR. </a:t>
            </a:r>
            <a:r>
              <a:rPr lang="de-DE" i="1" dirty="0" err="1">
                <a:effectLst/>
              </a:rPr>
              <a:t>Morbidity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and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Mortality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Weekly</a:t>
            </a:r>
            <a:r>
              <a:rPr lang="de-DE" i="1" dirty="0">
                <a:effectLst/>
              </a:rPr>
              <a:t> Report</a:t>
            </a:r>
            <a:r>
              <a:rPr lang="de-DE" dirty="0">
                <a:effectLst/>
              </a:rPr>
              <a:t>. 59(5):125–29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Centers </a:t>
            </a:r>
            <a:r>
              <a:rPr lang="de-DE" dirty="0" err="1">
                <a:effectLst/>
              </a:rPr>
              <a:t>for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Disease</a:t>
            </a:r>
            <a:r>
              <a:rPr lang="de-DE" dirty="0">
                <a:effectLst/>
              </a:rPr>
              <a:t> Control </a:t>
            </a:r>
            <a:r>
              <a:rPr lang="de-DE" dirty="0" err="1">
                <a:effectLst/>
              </a:rPr>
              <a:t>and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Prevention</a:t>
            </a:r>
            <a:r>
              <a:rPr lang="de-DE" dirty="0">
                <a:effectLst/>
              </a:rPr>
              <a:t>. 2016. </a:t>
            </a:r>
            <a:r>
              <a:rPr lang="de-DE" i="1" dirty="0">
                <a:effectLst/>
              </a:rPr>
              <a:t>MMWR. </a:t>
            </a:r>
            <a:r>
              <a:rPr lang="de-DE" i="1" dirty="0" err="1">
                <a:effectLst/>
              </a:rPr>
              <a:t>Morbidity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and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Mortality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Weekly</a:t>
            </a:r>
            <a:r>
              <a:rPr lang="de-DE" i="1" dirty="0">
                <a:effectLst/>
              </a:rPr>
              <a:t> Report</a:t>
            </a:r>
            <a:r>
              <a:rPr lang="de-DE" dirty="0">
                <a:effectLst/>
              </a:rPr>
              <a:t>. 65(29):731–34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Ferenczi</a:t>
            </a:r>
            <a:r>
              <a:rPr lang="de-DE" dirty="0">
                <a:effectLst/>
              </a:rPr>
              <a:t> A.2020. Euro </a:t>
            </a:r>
            <a:r>
              <a:rPr lang="de-DE" dirty="0" err="1">
                <a:effectLst/>
              </a:rPr>
              <a:t>Surveill</a:t>
            </a:r>
            <a:r>
              <a:rPr lang="de-DE" dirty="0">
                <a:effectLst/>
              </a:rPr>
              <a:t>. 2020;25(4):</a:t>
            </a:r>
            <a:r>
              <a:rPr lang="de-DE" dirty="0" err="1">
                <a:effectLst/>
              </a:rPr>
              <a:t>pii</a:t>
            </a:r>
            <a:r>
              <a:rPr lang="de-DE" dirty="0">
                <a:effectLst/>
              </a:rPr>
              <a:t>=2000047. https://</a:t>
            </a:r>
            <a:r>
              <a:rPr lang="de-DE" dirty="0" err="1">
                <a:effectLst/>
              </a:rPr>
              <a:t>doi.org</a:t>
            </a:r>
            <a:r>
              <a:rPr lang="de-DE" dirty="0">
                <a:effectLst/>
              </a:rPr>
              <a:t>/10.2807/1560-7917.ES.2020.25.4.2000047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74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 err="1">
                <a:effectLst/>
              </a:rPr>
              <a:t>Quinlisk</a:t>
            </a:r>
            <a:r>
              <a:rPr lang="de-DE" dirty="0">
                <a:effectLst/>
              </a:rPr>
              <a:t> MP. 2010. </a:t>
            </a:r>
            <a:r>
              <a:rPr lang="de-DE" i="1" dirty="0">
                <a:effectLst/>
              </a:rPr>
              <a:t>The Journal </a:t>
            </a:r>
            <a:r>
              <a:rPr lang="de-DE" i="1" dirty="0" err="1">
                <a:effectLst/>
              </a:rPr>
              <a:t>of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Infectious</a:t>
            </a:r>
            <a:r>
              <a:rPr lang="de-DE" i="1" dirty="0">
                <a:effectLst/>
              </a:rPr>
              <a:t> </a:t>
            </a:r>
            <a:r>
              <a:rPr lang="de-DE" i="1" dirty="0" err="1">
                <a:effectLst/>
              </a:rPr>
              <a:t>Diseases</a:t>
            </a:r>
            <a:r>
              <a:rPr lang="de-DE" dirty="0">
                <a:effectLst/>
              </a:rPr>
              <a:t>. 202(5):655–56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Nelson. </a:t>
            </a:r>
            <a:r>
              <a:rPr lang="de-DE" dirty="0" err="1">
                <a:effectLst/>
              </a:rPr>
              <a:t>Textbook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of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Pediatrics</a:t>
            </a:r>
            <a:r>
              <a:rPr lang="de-DE" dirty="0">
                <a:effectLst/>
              </a:rPr>
              <a:t>. Oxford.</a:t>
            </a:r>
            <a:r>
              <a:rPr lang="de-DE" baseline="0" dirty="0">
                <a:effectLst/>
              </a:rPr>
              <a:t> 2015</a:t>
            </a:r>
            <a:endParaRPr lang="de-DE" dirty="0">
              <a:effectLst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Robert Koch-Institut. 2013. </a:t>
            </a:r>
            <a:r>
              <a:rPr lang="de-DE" i="1" dirty="0">
                <a:effectLst/>
              </a:rPr>
              <a:t>RKI - RKI-Ratgeber für Ärzte - Mumps</a:t>
            </a:r>
            <a:r>
              <a:rPr lang="de-DE" dirty="0">
                <a:effectLst/>
              </a:rPr>
              <a:t>. Robert Koch Institut. </a:t>
            </a:r>
            <a:r>
              <a:rPr lang="de-DE" dirty="0">
                <a:effectLst/>
                <a:hlinkClick r:id="rId3"/>
              </a:rPr>
              <a:t>http://www.rki.de/DE/Content/Infekt/EpidBull/Merkblaetter/Ratgeber_Mumps.html</a:t>
            </a:r>
            <a:endParaRPr lang="de-DE" dirty="0">
              <a:effectLst/>
            </a:endParaRP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1009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>
                <a:effectLst/>
              </a:rPr>
              <a:t>Robert Koch-Institut. 2017. </a:t>
            </a:r>
            <a:r>
              <a:rPr lang="de-DE" i="1">
                <a:effectLst/>
              </a:rPr>
              <a:t>Epidemiologisches Bulletin</a:t>
            </a:r>
            <a:r>
              <a:rPr lang="de-DE">
                <a:effectLst/>
              </a:rPr>
              <a:t>. 2017(16):137–42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>
                <a:effectLst/>
              </a:rPr>
              <a:t>Robert Koch-Institut. 2016. </a:t>
            </a:r>
            <a:r>
              <a:rPr lang="de-DE" i="1">
                <a:effectLst/>
              </a:rPr>
              <a:t>Epidemiologisches Bulletin</a:t>
            </a:r>
            <a:r>
              <a:rPr lang="de-DE">
                <a:effectLst/>
              </a:rPr>
              <a:t>. 2016(43):471–84</a:t>
            </a:r>
          </a:p>
          <a:p>
            <a:endParaRPr lang="de-DE" b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419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8378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Robert Koch-Institut. 2017. </a:t>
            </a:r>
            <a:r>
              <a:rPr lang="de-DE" i="1" dirty="0">
                <a:effectLst/>
              </a:rPr>
              <a:t>Epidemiologisches Bulletin</a:t>
            </a:r>
            <a:r>
              <a:rPr lang="de-DE" dirty="0">
                <a:effectLst/>
              </a:rPr>
              <a:t>. 2017(16):137–42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Robert Koch-Institut. 2016. </a:t>
            </a:r>
            <a:r>
              <a:rPr lang="de-DE" i="1" dirty="0">
                <a:effectLst/>
              </a:rPr>
              <a:t>Epidemiologisches Bulletin</a:t>
            </a:r>
            <a:r>
              <a:rPr lang="de-DE" dirty="0">
                <a:effectLst/>
              </a:rPr>
              <a:t>. 2016(43):471–84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2652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Marshall HS. 2020. N Eng J </a:t>
            </a:r>
            <a:r>
              <a:rPr lang="de-DE" dirty="0" err="1">
                <a:effectLst/>
              </a:rPr>
              <a:t>Med</a:t>
            </a:r>
            <a:r>
              <a:rPr lang="de-DE" dirty="0">
                <a:effectLst/>
              </a:rPr>
              <a:t> 382;4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9720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6578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dirty="0">
                <a:effectLst/>
              </a:rPr>
              <a:t>Marshall HS. 2020. N Eng J </a:t>
            </a:r>
            <a:r>
              <a:rPr lang="de-DE" dirty="0" err="1">
                <a:effectLst/>
              </a:rPr>
              <a:t>Med</a:t>
            </a:r>
            <a:r>
              <a:rPr lang="de-DE" dirty="0">
                <a:effectLst/>
              </a:rPr>
              <a:t> 382;4</a:t>
            </a: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68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4431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2754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1203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793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6126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7997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34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85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Literatur:</a:t>
            </a:r>
            <a:endParaRPr lang="de-DE" b="0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effectLst/>
              </a:rPr>
              <a:t>Fine PE. 1993. </a:t>
            </a:r>
            <a:r>
              <a:rPr lang="en-US" i="1" dirty="0">
                <a:effectLst/>
              </a:rPr>
              <a:t>Epidemiologic reviews</a:t>
            </a:r>
            <a:r>
              <a:rPr lang="en-US" dirty="0">
                <a:effectLst/>
              </a:rPr>
              <a:t>. 15(2):265–302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6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Literatur: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400" dirty="0">
                <a:effectLst/>
              </a:rPr>
              <a:t>Smith PG. 2010. </a:t>
            </a:r>
            <a:r>
              <a:rPr lang="de-DE" sz="1400" i="1" dirty="0" err="1">
                <a:effectLst/>
              </a:rPr>
              <a:t>Procedia</a:t>
            </a:r>
            <a:r>
              <a:rPr lang="de-DE" sz="1400" i="1" dirty="0">
                <a:effectLst/>
              </a:rPr>
              <a:t> in </a:t>
            </a:r>
            <a:r>
              <a:rPr lang="de-DE" sz="1400" i="1" dirty="0" err="1">
                <a:effectLst/>
              </a:rPr>
              <a:t>Vaccinology</a:t>
            </a:r>
            <a:r>
              <a:rPr lang="de-DE" sz="1400" dirty="0">
                <a:effectLst/>
              </a:rPr>
              <a:t>. 2(2):134–39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400" dirty="0" err="1">
                <a:effectLst/>
              </a:rPr>
              <a:t>Trotter</a:t>
            </a:r>
            <a:r>
              <a:rPr lang="de-DE" sz="1400" dirty="0">
                <a:effectLst/>
              </a:rPr>
              <a:t> CL, Maiden MC. 2009. </a:t>
            </a:r>
            <a:r>
              <a:rPr lang="de-DE" sz="1400" i="1" dirty="0">
                <a:effectLst/>
              </a:rPr>
              <a:t>Expert Review </a:t>
            </a:r>
            <a:r>
              <a:rPr lang="de-DE" sz="1400" i="1" dirty="0" err="1">
                <a:effectLst/>
              </a:rPr>
              <a:t>of</a:t>
            </a:r>
            <a:r>
              <a:rPr lang="de-DE" sz="1400" i="1" dirty="0">
                <a:effectLst/>
              </a:rPr>
              <a:t> </a:t>
            </a:r>
            <a:r>
              <a:rPr lang="de-DE" sz="1400" i="1" dirty="0" err="1">
                <a:effectLst/>
              </a:rPr>
              <a:t>Vaccines</a:t>
            </a:r>
            <a:r>
              <a:rPr lang="de-DE" sz="1400" dirty="0">
                <a:effectLst/>
              </a:rPr>
              <a:t>. 8(7):851–61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effectLst/>
              </a:rPr>
              <a:t>Fine PE. 1993. </a:t>
            </a:r>
            <a:r>
              <a:rPr lang="en-US" sz="1400" i="1" dirty="0">
                <a:effectLst/>
              </a:rPr>
              <a:t>Epidemiologic reviews</a:t>
            </a:r>
            <a:r>
              <a:rPr lang="en-US" sz="1400" dirty="0">
                <a:effectLst/>
              </a:rPr>
              <a:t>. 15(2):265–302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38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0B41-FA73-F849-AB8B-BB6E0F026C5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94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Steffen/Documents/Nextcloud/Der%20Rabendoktor/Design/Logo/Varia/Rabe%2020180323%204x2cm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erlin 2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FA3E78D-84F5-0942-9BED-B0A3EE0B3821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0548000" y="180000"/>
            <a:ext cx="1435100" cy="86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4556" y="38100"/>
            <a:ext cx="10515600" cy="1325563"/>
          </a:xfrm>
        </p:spPr>
        <p:txBody>
          <a:bodyPr>
            <a:normAutofit/>
          </a:bodyPr>
          <a:lstStyle>
            <a:lvl1pPr algn="ctr">
              <a:defRPr sz="3200" baseline="0"/>
            </a:lvl1pPr>
          </a:lstStyle>
          <a:p>
            <a:r>
              <a:rPr lang="de-DE" dirty="0"/>
              <a:t>Die Herde und das Schwarze Schaf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556" y="1512000"/>
            <a:ext cx="10515600" cy="486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3pPr>
            <a:lvl4pPr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4pPr>
            <a:lvl5pPr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04556" y="6496961"/>
            <a:ext cx="2743200" cy="365125"/>
          </a:xfrm>
        </p:spPr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486982"/>
            <a:ext cx="4114800" cy="365125"/>
          </a:xfrm>
        </p:spPr>
        <p:txBody>
          <a:bodyPr/>
          <a:lstStyle/>
          <a:p>
            <a:r>
              <a:rPr lang="de-DE" dirty="0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76956" y="6496961"/>
            <a:ext cx="2743200" cy="365125"/>
          </a:xfrm>
        </p:spPr>
        <p:txBody>
          <a:bodyPr/>
          <a:lstStyle/>
          <a:p>
            <a:fld id="{7051D789-E508-144B-8FE7-F03A42B59A06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Logo nur Bild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0000" y="180000"/>
            <a:ext cx="790979" cy="952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039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759B07C-F8B2-A640-9F4B-83BF471B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42AE7D2-75F4-D849-8884-37CF8048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Basel, Februar 2020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E50D9E0-B832-AF4E-A97B-D8ADC0DB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1A7BA85-AE55-854D-8211-E9ABFAB1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97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5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89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89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7051D789-E508-144B-8FE7-F03A42B59A0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47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Users/Steffen/Documents/MedCloud/Impfen/Vortra&#776;ge/Basel%202020/Plans-Rubio&#769;%202012.p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804556" y="1037866"/>
            <a:ext cx="10515600" cy="4860000"/>
          </a:xfrm>
        </p:spPr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3600" dirty="0"/>
              <a:t>Die Herde und das Schwarze Schaf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Herdenimmunität</a:t>
            </a:r>
          </a:p>
          <a:p>
            <a:pPr marL="0" indent="0" algn="ctr">
              <a:buNone/>
            </a:pPr>
            <a:r>
              <a:rPr lang="de-DE" dirty="0"/>
              <a:t>und</a:t>
            </a:r>
          </a:p>
          <a:p>
            <a:pPr marL="0" indent="0" algn="ctr">
              <a:buNone/>
            </a:pPr>
            <a:r>
              <a:rPr lang="de-DE" dirty="0"/>
              <a:t>Individuelle Impfentscheidung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Dr. Steffen Rabe, Kinder- und Jugendarzt, München</a:t>
            </a:r>
          </a:p>
        </p:txBody>
      </p:sp>
    </p:spTree>
    <p:extLst>
      <p:ext uri="{BB962C8B-B14F-4D97-AF65-F5344CB8AC3E}">
        <p14:creationId xmlns:p14="http://schemas.microsoft.com/office/powerpoint/2010/main" val="103508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Dies berücksichtigt die </a:t>
            </a:r>
            <a:r>
              <a:rPr lang="de-DE" b="1" dirty="0"/>
              <a:t>effektive Reproduktionszahl </a:t>
            </a:r>
            <a:r>
              <a:rPr lang="de-DE" b="1" i="1" dirty="0"/>
              <a:t>R</a:t>
            </a:r>
            <a:r>
              <a:rPr lang="de-DE" b="1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Für sie gilt:</a:t>
            </a:r>
          </a:p>
          <a:p>
            <a:pPr lvl="1"/>
            <a:r>
              <a:rPr lang="de-DE" i="1" dirty="0"/>
              <a:t>R</a:t>
            </a:r>
            <a:r>
              <a:rPr lang="de-DE" dirty="0"/>
              <a:t> = 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 (1-</a:t>
            </a:r>
            <a:r>
              <a:rPr lang="de-DE" i="1" dirty="0"/>
              <a:t>I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sie ist das Maß für die </a:t>
            </a:r>
            <a:r>
              <a:rPr lang="de-DE" i="1" dirty="0"/>
              <a:t>tatsächliche</a:t>
            </a:r>
            <a:r>
              <a:rPr lang="de-DE" dirty="0"/>
              <a:t> </a:t>
            </a:r>
            <a:r>
              <a:rPr lang="de-DE" dirty="0" err="1"/>
              <a:t>Infektiosität</a:t>
            </a:r>
            <a:r>
              <a:rPr lang="de-DE" dirty="0"/>
              <a:t> einer Erkrankung in einer gegebenen Bevölkerung</a:t>
            </a:r>
          </a:p>
          <a:p>
            <a:pPr lvl="1"/>
            <a:r>
              <a:rPr lang="de-DE" dirty="0"/>
              <a:t>[NB: dies ist immer noch eine vereinfachende Annahme, da z.B. eine gleichmäßige Verteilung Immuner und Nicht-Immuner in einer Bevölkerung vorausgesetzt wird.]</a:t>
            </a:r>
          </a:p>
          <a:p>
            <a:pPr lvl="2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10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7E77790-5249-844E-904D-730289B8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Die Beziehung zwischen </a:t>
            </a:r>
            <a:r>
              <a:rPr lang="de-DE" sz="2400" i="1" dirty="0"/>
              <a:t>R</a:t>
            </a:r>
            <a:r>
              <a:rPr lang="de-DE" sz="2400" dirty="0"/>
              <a:t>, </a:t>
            </a:r>
            <a:r>
              <a:rPr lang="de-DE" sz="2400" i="1" dirty="0"/>
              <a:t>H</a:t>
            </a:r>
            <a:r>
              <a:rPr lang="de-DE" sz="2400" dirty="0"/>
              <a:t>,</a:t>
            </a:r>
            <a:r>
              <a:rPr lang="de-DE" sz="2400" i="1" dirty="0"/>
              <a:t>V</a:t>
            </a:r>
            <a:r>
              <a:rPr lang="de-DE" sz="2400" i="1" baseline="-25000" dirty="0"/>
              <a:t>C </a:t>
            </a:r>
            <a:r>
              <a:rPr lang="de-DE" sz="2400" dirty="0"/>
              <a:t>und </a:t>
            </a:r>
            <a:r>
              <a:rPr lang="de-DE" sz="2400" i="1" dirty="0"/>
              <a:t>I</a:t>
            </a:r>
            <a:r>
              <a:rPr lang="de-DE" sz="2400" i="1" baseline="-25000" dirty="0"/>
              <a:t>V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920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Weder die </a:t>
            </a:r>
            <a:r>
              <a:rPr lang="de-DE" b="1" dirty="0"/>
              <a:t>Herdenimmunitätsschwelle </a:t>
            </a:r>
            <a:r>
              <a:rPr lang="de-DE" b="1" i="1" dirty="0"/>
              <a:t>H</a:t>
            </a:r>
            <a:r>
              <a:rPr lang="de-DE" dirty="0"/>
              <a:t>, noch die </a:t>
            </a:r>
            <a:r>
              <a:rPr lang="de-DE" b="1" dirty="0"/>
              <a:t>impfbedingte Immunität </a:t>
            </a:r>
            <a:r>
              <a:rPr lang="de-DE" b="1" i="1" dirty="0"/>
              <a:t>I</a:t>
            </a:r>
            <a:r>
              <a:rPr lang="de-DE" b="1" i="1" baseline="-25000" dirty="0"/>
              <a:t>V</a:t>
            </a:r>
            <a:r>
              <a:rPr lang="de-DE" b="1" dirty="0"/>
              <a:t> </a:t>
            </a:r>
            <a:r>
              <a:rPr lang="de-DE" dirty="0"/>
              <a:t>sind mit der notwendigen, </a:t>
            </a:r>
            <a:r>
              <a:rPr lang="de-DE" b="1" dirty="0"/>
              <a:t>„kritischen“ Durchimpfungsrate </a:t>
            </a:r>
            <a:r>
              <a:rPr lang="de-DE" b="1" i="1" dirty="0"/>
              <a:t>V</a:t>
            </a:r>
            <a:r>
              <a:rPr lang="de-DE" b="1" i="1" baseline="-25000" dirty="0"/>
              <a:t>C</a:t>
            </a:r>
            <a:r>
              <a:rPr lang="de-DE" b="1" dirty="0"/>
              <a:t> </a:t>
            </a:r>
            <a:r>
              <a:rPr lang="de-DE" dirty="0"/>
              <a:t>gleichzusetzen!</a:t>
            </a:r>
            <a:r>
              <a:rPr lang="de-DE" i="1" dirty="0"/>
              <a:t> </a:t>
            </a:r>
          </a:p>
          <a:p>
            <a:pPr lvl="1"/>
            <a:r>
              <a:rPr lang="de-DE" i="1" dirty="0"/>
              <a:t>H </a:t>
            </a:r>
            <a:r>
              <a:rPr lang="de-DE" dirty="0"/>
              <a:t> ist der für eine Herdenimmunität notwendige Anteil tatsächlich </a:t>
            </a:r>
            <a:r>
              <a:rPr lang="de-DE" i="1" dirty="0"/>
              <a:t>Immuner</a:t>
            </a:r>
            <a:r>
              <a:rPr lang="de-DE" dirty="0"/>
              <a:t> in der Bevölkerung</a:t>
            </a:r>
          </a:p>
          <a:p>
            <a:pPr lvl="1"/>
            <a:r>
              <a:rPr lang="de-DE" i="1" dirty="0"/>
              <a:t>I</a:t>
            </a:r>
            <a:r>
              <a:rPr lang="de-DE" i="1" baseline="-25000" dirty="0"/>
              <a:t>V</a:t>
            </a:r>
            <a:r>
              <a:rPr lang="de-DE" dirty="0"/>
              <a:t> beschreibt die nach einer Impfung tatsächlich </a:t>
            </a:r>
            <a:r>
              <a:rPr lang="de-DE" i="1" dirty="0"/>
              <a:t>Immunen</a:t>
            </a:r>
            <a:endParaRPr lang="de-DE" dirty="0"/>
          </a:p>
          <a:p>
            <a:pPr lvl="1"/>
            <a:r>
              <a:rPr lang="de-DE" i="1" dirty="0"/>
              <a:t>V</a:t>
            </a:r>
            <a:r>
              <a:rPr lang="de-DE" i="1" baseline="-25000" dirty="0"/>
              <a:t>C</a:t>
            </a:r>
            <a:r>
              <a:rPr lang="de-DE" dirty="0"/>
              <a:t> (kritische Durchimpfungsrate) ist aber der für eine Herdenimmunität notwendige Anteil </a:t>
            </a:r>
            <a:r>
              <a:rPr lang="de-DE" i="1" dirty="0"/>
              <a:t>Geimpfter</a:t>
            </a:r>
            <a:r>
              <a:rPr lang="de-DE" dirty="0"/>
              <a:t> in der Bevölkerung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11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EB3B85-F37C-BD43-98F8-8BE0210E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Die Beziehung zwischen </a:t>
            </a:r>
            <a:r>
              <a:rPr lang="de-DE" sz="2400" i="1" dirty="0"/>
              <a:t>R</a:t>
            </a:r>
            <a:r>
              <a:rPr lang="de-DE" sz="2400" dirty="0"/>
              <a:t>, </a:t>
            </a:r>
            <a:r>
              <a:rPr lang="de-DE" sz="2400" i="1" dirty="0"/>
              <a:t>H</a:t>
            </a:r>
            <a:r>
              <a:rPr lang="de-DE" sz="2400" dirty="0"/>
              <a:t>,</a:t>
            </a:r>
            <a:r>
              <a:rPr lang="de-DE" sz="2400" i="1" dirty="0"/>
              <a:t>V</a:t>
            </a:r>
            <a:r>
              <a:rPr lang="de-DE" sz="2400" i="1" baseline="-25000" dirty="0"/>
              <a:t>C </a:t>
            </a:r>
            <a:r>
              <a:rPr lang="de-DE" sz="2400" dirty="0"/>
              <a:t>und </a:t>
            </a:r>
            <a:r>
              <a:rPr lang="de-DE" sz="2400" i="1" dirty="0"/>
              <a:t>I</a:t>
            </a:r>
            <a:r>
              <a:rPr lang="de-DE" sz="2400" i="1" baseline="-25000" dirty="0"/>
              <a:t>V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309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Impfungen senken das Ansteckungsrisiko Geimpfter im Vergleich zu </a:t>
            </a:r>
            <a:r>
              <a:rPr lang="de-DE" dirty="0" err="1"/>
              <a:t>Ungeimpften</a:t>
            </a: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das Ausmaß dieser Risikoreduktion wird ausgedrückt durch die </a:t>
            </a:r>
            <a:r>
              <a:rPr lang="de-DE" b="1" dirty="0"/>
              <a:t>Impfstoffeffektivität </a:t>
            </a:r>
            <a:r>
              <a:rPr lang="de-DE" b="1" i="1" dirty="0"/>
              <a:t>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es gilt für alle Impfstoffe: </a:t>
            </a:r>
            <a:r>
              <a:rPr lang="de-DE" i="1" dirty="0"/>
              <a:t>E</a:t>
            </a:r>
            <a:r>
              <a:rPr lang="de-DE" dirty="0"/>
              <a:t> &lt; 1</a:t>
            </a:r>
          </a:p>
          <a:p>
            <a:pPr lvl="1"/>
            <a:r>
              <a:rPr lang="de-DE" dirty="0"/>
              <a:t>keine Impfung schützt 100% der Geimpften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erst mit Kenntnis von </a:t>
            </a:r>
            <a:r>
              <a:rPr lang="de-DE" i="1" dirty="0"/>
              <a:t>E</a:t>
            </a:r>
            <a:r>
              <a:rPr lang="de-DE" dirty="0"/>
              <a:t> und </a:t>
            </a:r>
            <a:r>
              <a:rPr lang="de-DE" i="1" dirty="0"/>
              <a:t>H</a:t>
            </a:r>
            <a:r>
              <a:rPr lang="de-DE" dirty="0"/>
              <a:t> kann </a:t>
            </a:r>
            <a:r>
              <a:rPr lang="de-DE" i="1" dirty="0"/>
              <a:t>V</a:t>
            </a:r>
            <a:r>
              <a:rPr lang="de-DE" i="1" baseline="-25000" dirty="0"/>
              <a:t>C</a:t>
            </a:r>
            <a:r>
              <a:rPr lang="de-DE" dirty="0"/>
              <a:t> ausgerechnet werden</a:t>
            </a:r>
          </a:p>
          <a:p>
            <a:pPr lvl="1"/>
            <a:r>
              <a:rPr lang="de-DE" i="1" dirty="0"/>
              <a:t>V</a:t>
            </a:r>
            <a:r>
              <a:rPr lang="de-DE" i="1" baseline="-25000" dirty="0"/>
              <a:t>C </a:t>
            </a:r>
            <a:r>
              <a:rPr lang="de-DE" dirty="0"/>
              <a:t>=</a:t>
            </a:r>
            <a:r>
              <a:rPr lang="de-DE" baseline="-25000" dirty="0"/>
              <a:t> </a:t>
            </a:r>
            <a:r>
              <a:rPr lang="de-DE" i="1" dirty="0"/>
              <a:t>H</a:t>
            </a:r>
            <a:r>
              <a:rPr lang="de-DE" dirty="0"/>
              <a:t> / </a:t>
            </a:r>
            <a:r>
              <a:rPr lang="de-DE" i="1" dirty="0"/>
              <a:t>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12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6FA9187-B67D-B145-B373-97E803E7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Die Beziehung zwischen </a:t>
            </a:r>
            <a:r>
              <a:rPr lang="de-DE" sz="2400" i="1" dirty="0"/>
              <a:t>R</a:t>
            </a:r>
            <a:r>
              <a:rPr lang="de-DE" sz="2400" dirty="0"/>
              <a:t>, </a:t>
            </a:r>
            <a:r>
              <a:rPr lang="de-DE" sz="2400" i="1" dirty="0"/>
              <a:t>H</a:t>
            </a:r>
            <a:r>
              <a:rPr lang="de-DE" sz="2400" dirty="0"/>
              <a:t>,</a:t>
            </a:r>
            <a:r>
              <a:rPr lang="de-DE" sz="2400" i="1" dirty="0"/>
              <a:t>V</a:t>
            </a:r>
            <a:r>
              <a:rPr lang="de-DE" sz="2400" i="1" baseline="-25000" dirty="0"/>
              <a:t>C </a:t>
            </a:r>
            <a:r>
              <a:rPr lang="de-DE" sz="2400" dirty="0"/>
              <a:t>und </a:t>
            </a:r>
            <a:r>
              <a:rPr lang="de-DE" sz="2400" i="1" dirty="0"/>
              <a:t>I</a:t>
            </a:r>
            <a:r>
              <a:rPr lang="de-DE" sz="2400" i="1" baseline="-25000" dirty="0"/>
              <a:t>V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314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Mit </a:t>
            </a:r>
          </a:p>
          <a:p>
            <a:pPr lvl="1"/>
            <a:r>
              <a:rPr lang="de-DE" i="1" dirty="0"/>
              <a:t>V</a:t>
            </a:r>
            <a:r>
              <a:rPr lang="de-DE" i="1" baseline="-25000" dirty="0"/>
              <a:t>C </a:t>
            </a:r>
            <a:r>
              <a:rPr lang="de-DE" dirty="0"/>
              <a:t>=</a:t>
            </a:r>
            <a:r>
              <a:rPr lang="de-DE" baseline="-25000" dirty="0"/>
              <a:t> </a:t>
            </a:r>
            <a:r>
              <a:rPr lang="de-DE" i="1" dirty="0"/>
              <a:t>H</a:t>
            </a:r>
            <a:r>
              <a:rPr lang="de-DE" dirty="0"/>
              <a:t> / </a:t>
            </a:r>
            <a:r>
              <a:rPr lang="de-DE" i="1" dirty="0"/>
              <a:t>E </a:t>
            </a:r>
            <a:r>
              <a:rPr lang="de-DE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ist auch klar, dass wenn gilt</a:t>
            </a:r>
          </a:p>
          <a:p>
            <a:pPr lvl="1"/>
            <a:r>
              <a:rPr lang="de-DE" i="1" dirty="0"/>
              <a:t>E</a:t>
            </a:r>
            <a:r>
              <a:rPr lang="de-DE" dirty="0"/>
              <a:t> &lt; </a:t>
            </a:r>
            <a:r>
              <a:rPr lang="de-DE" i="1" dirty="0"/>
              <a:t>H</a:t>
            </a:r>
          </a:p>
          <a:p>
            <a:pPr lvl="1"/>
            <a:r>
              <a:rPr lang="de-DE" dirty="0"/>
              <a:t>also die Impfstoffeffektivität kleiner ist als die Herdenimmunitätsschwelle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eine Elimination selbst bei vollständiger Durchimpfung unmöglich ist</a:t>
            </a: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13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DCB7704-11BD-C540-A89B-1FAC19E3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Die Beziehung zwischen </a:t>
            </a:r>
            <a:r>
              <a:rPr lang="de-DE" sz="2400" i="1" dirty="0"/>
              <a:t>R</a:t>
            </a:r>
            <a:r>
              <a:rPr lang="de-DE" sz="2400" dirty="0"/>
              <a:t>, </a:t>
            </a:r>
            <a:r>
              <a:rPr lang="de-DE" sz="2400" i="1" dirty="0"/>
              <a:t>H</a:t>
            </a:r>
            <a:r>
              <a:rPr lang="de-DE" sz="2400" dirty="0"/>
              <a:t>,</a:t>
            </a:r>
            <a:r>
              <a:rPr lang="de-DE" sz="2400" i="1" dirty="0"/>
              <a:t>V</a:t>
            </a:r>
            <a:r>
              <a:rPr lang="de-DE" sz="2400" i="1" baseline="-25000" dirty="0"/>
              <a:t>C </a:t>
            </a:r>
            <a:r>
              <a:rPr lang="de-DE" sz="2400" dirty="0"/>
              <a:t>und </a:t>
            </a:r>
            <a:r>
              <a:rPr lang="de-DE" sz="2400" i="1" dirty="0"/>
              <a:t>I</a:t>
            </a:r>
            <a:r>
              <a:rPr lang="de-DE" sz="2400" i="1" baseline="-25000" dirty="0"/>
              <a:t>V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453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i="1" dirty="0"/>
              <a:t>V</a:t>
            </a:r>
            <a:r>
              <a:rPr lang="de-DE" i="1" baseline="-25000" dirty="0"/>
              <a:t>C </a:t>
            </a:r>
            <a:r>
              <a:rPr lang="de-DE" dirty="0"/>
              <a:t>=</a:t>
            </a:r>
            <a:r>
              <a:rPr lang="de-DE" baseline="-25000" dirty="0"/>
              <a:t> </a:t>
            </a:r>
            <a:r>
              <a:rPr lang="de-DE" i="1" dirty="0"/>
              <a:t>H</a:t>
            </a:r>
            <a:r>
              <a:rPr lang="de-DE" dirty="0"/>
              <a:t> / </a:t>
            </a:r>
            <a:r>
              <a:rPr lang="de-DE" i="1" dirty="0"/>
              <a:t>E </a:t>
            </a:r>
            <a:r>
              <a:rPr lang="de-DE" dirty="0"/>
              <a:t>geht aber immer noch aus von einer Bevölkerung</a:t>
            </a:r>
          </a:p>
          <a:p>
            <a:pPr lvl="1"/>
            <a:r>
              <a:rPr lang="de-DE" dirty="0"/>
              <a:t>mit gleichmäßiger Verteilung Geimpfter und </a:t>
            </a:r>
            <a:r>
              <a:rPr lang="de-DE" dirty="0" err="1"/>
              <a:t>Ungeimpfter</a:t>
            </a:r>
            <a:endParaRPr lang="de-DE" dirty="0"/>
          </a:p>
          <a:p>
            <a:pPr lvl="1"/>
            <a:r>
              <a:rPr lang="de-DE" dirty="0"/>
              <a:t>ohne </a:t>
            </a:r>
            <a:r>
              <a:rPr lang="de-DE" i="1" dirty="0"/>
              <a:t>I</a:t>
            </a:r>
            <a:r>
              <a:rPr lang="de-DE" i="1" baseline="-25000" dirty="0"/>
              <a:t>N</a:t>
            </a: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Will man (</a:t>
            </a:r>
            <a:r>
              <a:rPr lang="de-DE" dirty="0" err="1"/>
              <a:t>realistischerweise</a:t>
            </a:r>
            <a:r>
              <a:rPr lang="de-DE" dirty="0"/>
              <a:t>) </a:t>
            </a:r>
            <a:r>
              <a:rPr lang="de-DE" i="1" dirty="0"/>
              <a:t>I</a:t>
            </a:r>
            <a:r>
              <a:rPr lang="de-DE" i="1" baseline="-25000" dirty="0"/>
              <a:t>N  </a:t>
            </a:r>
            <a:r>
              <a:rPr lang="de-DE" dirty="0"/>
              <a:t>berücksichtigen, gilt</a:t>
            </a:r>
          </a:p>
          <a:p>
            <a:pPr lvl="1"/>
            <a:r>
              <a:rPr lang="de-DE" i="1" dirty="0"/>
              <a:t>V</a:t>
            </a:r>
            <a:r>
              <a:rPr lang="de-DE" i="1" baseline="-25000" dirty="0"/>
              <a:t>C</a:t>
            </a:r>
            <a:r>
              <a:rPr lang="de-DE" dirty="0"/>
              <a:t> = (</a:t>
            </a:r>
            <a:r>
              <a:rPr lang="de-DE" i="1" dirty="0"/>
              <a:t>H</a:t>
            </a:r>
            <a:r>
              <a:rPr lang="de-DE" dirty="0"/>
              <a:t> – </a:t>
            </a:r>
            <a:r>
              <a:rPr lang="de-DE" i="1" dirty="0"/>
              <a:t>I</a:t>
            </a:r>
            <a:r>
              <a:rPr lang="de-DE" i="1" baseline="-25000" dirty="0"/>
              <a:t>N</a:t>
            </a:r>
            <a:r>
              <a:rPr lang="de-DE" dirty="0"/>
              <a:t>) / </a:t>
            </a:r>
            <a:r>
              <a:rPr lang="de-DE" i="1" dirty="0"/>
              <a:t>E</a:t>
            </a:r>
            <a:r>
              <a:rPr lang="de-DE" dirty="0"/>
              <a:t>  und damit </a:t>
            </a:r>
          </a:p>
          <a:p>
            <a:pPr lvl="1"/>
            <a:r>
              <a:rPr lang="de-DE" i="1" dirty="0"/>
              <a:t>V</a:t>
            </a:r>
            <a:r>
              <a:rPr lang="de-DE" i="1" baseline="-25000" dirty="0"/>
              <a:t>C </a:t>
            </a:r>
            <a:r>
              <a:rPr lang="de-DE" dirty="0"/>
              <a:t>= [(1 - (1/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)) - </a:t>
            </a:r>
            <a:r>
              <a:rPr lang="de-DE" i="1" dirty="0"/>
              <a:t>I</a:t>
            </a:r>
            <a:r>
              <a:rPr lang="de-DE" i="1" baseline="-25000" dirty="0"/>
              <a:t>N</a:t>
            </a:r>
            <a:r>
              <a:rPr lang="de-DE" dirty="0"/>
              <a:t>] / </a:t>
            </a:r>
            <a:r>
              <a:rPr lang="de-DE" i="1" dirty="0"/>
              <a:t>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14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72300A4-3512-2441-8675-AE883091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Die Beziehung zwischen </a:t>
            </a:r>
            <a:r>
              <a:rPr lang="de-DE" sz="2400" i="1" dirty="0"/>
              <a:t>R</a:t>
            </a:r>
            <a:r>
              <a:rPr lang="de-DE" sz="2400" dirty="0"/>
              <a:t>, </a:t>
            </a:r>
            <a:r>
              <a:rPr lang="de-DE" sz="2400" i="1" dirty="0"/>
              <a:t>H</a:t>
            </a:r>
            <a:r>
              <a:rPr lang="de-DE" sz="2400" dirty="0"/>
              <a:t>,</a:t>
            </a:r>
            <a:r>
              <a:rPr lang="de-DE" sz="2400" i="1" dirty="0"/>
              <a:t>V</a:t>
            </a:r>
            <a:r>
              <a:rPr lang="de-DE" sz="2400" i="1" baseline="-25000" dirty="0"/>
              <a:t>C </a:t>
            </a:r>
            <a:r>
              <a:rPr lang="de-DE" sz="2400" dirty="0"/>
              <a:t>und </a:t>
            </a:r>
            <a:r>
              <a:rPr lang="de-DE" sz="2400" i="1" dirty="0"/>
              <a:t>I</a:t>
            </a:r>
            <a:r>
              <a:rPr lang="de-DE" sz="2400" i="1" baseline="-25000" dirty="0"/>
              <a:t>V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487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Herdenimmunität </a:t>
            </a:r>
            <a:r>
              <a:rPr lang="mr-IN" dirty="0"/>
              <a:t>–</a:t>
            </a:r>
            <a:r>
              <a:rPr lang="de-DE" dirty="0"/>
              <a:t> Die Grundlagen</a:t>
            </a:r>
          </a:p>
          <a:p>
            <a:endParaRPr lang="de-DE" dirty="0"/>
          </a:p>
          <a:p>
            <a:r>
              <a:rPr lang="de-DE" dirty="0"/>
              <a:t>Herdenimmunität </a:t>
            </a:r>
            <a:r>
              <a:rPr lang="mr-IN" dirty="0"/>
              <a:t>–</a:t>
            </a:r>
            <a:r>
              <a:rPr lang="de-DE" dirty="0"/>
              <a:t> </a:t>
            </a:r>
            <a:r>
              <a:rPr lang="de-DE" b="1" dirty="0"/>
              <a:t>Die einzelnen Impfungen</a:t>
            </a:r>
          </a:p>
          <a:p>
            <a:endParaRPr lang="de-DE" dirty="0"/>
          </a:p>
          <a:p>
            <a:r>
              <a:rPr lang="de-DE" dirty="0"/>
              <a:t>Herdenimmunität und Impfungen </a:t>
            </a:r>
            <a:r>
              <a:rPr lang="mr-IN" dirty="0"/>
              <a:t>–</a:t>
            </a:r>
            <a:r>
              <a:rPr lang="de-DE" dirty="0"/>
              <a:t> Das </a:t>
            </a:r>
            <a:r>
              <a:rPr lang="de-DE" dirty="0" err="1"/>
              <a:t>Résumée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15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F1F0FA-8FF9-ED48-8380-D27583E6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Übersicht</a:t>
            </a:r>
          </a:p>
        </p:txBody>
      </p:sp>
    </p:spTree>
    <p:extLst>
      <p:ext uri="{BB962C8B-B14F-4D97-AF65-F5344CB8AC3E}">
        <p14:creationId xmlns:p14="http://schemas.microsoft.com/office/powerpoint/2010/main" val="372294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 ist 12 </a:t>
            </a:r>
            <a:r>
              <a:rPr lang="mr-IN" dirty="0"/>
              <a:t>–</a:t>
            </a:r>
            <a:r>
              <a:rPr lang="de-DE" dirty="0"/>
              <a:t> 17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i="1" dirty="0"/>
              <a:t>E</a:t>
            </a:r>
            <a:r>
              <a:rPr lang="de-DE" dirty="0"/>
              <a:t> ist  nach aktuellen Studien 0,53 </a:t>
            </a:r>
            <a:r>
              <a:rPr lang="mr-IN" dirty="0"/>
              <a:t>–</a:t>
            </a:r>
            <a:r>
              <a:rPr lang="de-DE" dirty="0"/>
              <a:t> 0,64 </a:t>
            </a:r>
            <a:r>
              <a:rPr lang="de-DE" sz="1400" dirty="0"/>
              <a:t>[Baxter 2013]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i="1" dirty="0"/>
              <a:t>V</a:t>
            </a:r>
            <a:r>
              <a:rPr lang="de-DE" i="1" baseline="-25000" dirty="0"/>
              <a:t>C</a:t>
            </a:r>
            <a:r>
              <a:rPr lang="de-DE" dirty="0"/>
              <a:t> läge also zwischen</a:t>
            </a:r>
          </a:p>
          <a:p>
            <a:pPr lvl="1"/>
            <a:r>
              <a:rPr lang="de-DE" dirty="0"/>
              <a:t>(1 </a:t>
            </a:r>
            <a:r>
              <a:rPr lang="mr-IN" dirty="0"/>
              <a:t>–</a:t>
            </a:r>
            <a:r>
              <a:rPr lang="de-DE" dirty="0"/>
              <a:t> 1/12)/0,64 = 1,43 und</a:t>
            </a:r>
          </a:p>
          <a:p>
            <a:pPr lvl="1"/>
            <a:r>
              <a:rPr lang="de-DE" dirty="0"/>
              <a:t>(1 </a:t>
            </a:r>
            <a:r>
              <a:rPr lang="mr-IN" dirty="0"/>
              <a:t>–</a:t>
            </a:r>
            <a:r>
              <a:rPr lang="de-DE" dirty="0"/>
              <a:t> 1/17)/0,64 = 1,47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Für eine impfbedingte Herdenimmunität beim Keuchhusten müssten bei einem optimistischen Ansatz also zwischen 143 und 147% der Bevölkerung geimpft werden...</a:t>
            </a:r>
          </a:p>
          <a:p>
            <a:pPr lvl="1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16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E424946-D3B7-5548-B1E5-2AA55D96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Keuchhusten</a:t>
            </a:r>
          </a:p>
        </p:txBody>
      </p:sp>
    </p:spTree>
    <p:extLst>
      <p:ext uri="{BB962C8B-B14F-4D97-AF65-F5344CB8AC3E}">
        <p14:creationId xmlns:p14="http://schemas.microsoft.com/office/powerpoint/2010/main" val="13361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Impfung schützt (mäßig und kurz) vor </a:t>
            </a:r>
            <a:r>
              <a:rPr lang="de-DE" i="1" dirty="0"/>
              <a:t>Erkrankung</a:t>
            </a:r>
            <a:r>
              <a:rPr lang="de-DE" dirty="0"/>
              <a:t> </a:t>
            </a:r>
            <a:r>
              <a:rPr lang="de-DE" sz="1400" dirty="0"/>
              <a:t>[Baxter 2013]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Impfung schützt kaum vor </a:t>
            </a:r>
            <a:r>
              <a:rPr lang="de-DE" i="1" dirty="0"/>
              <a:t>Besiedlung</a:t>
            </a:r>
            <a:r>
              <a:rPr lang="de-DE" dirty="0"/>
              <a:t> und </a:t>
            </a:r>
            <a:r>
              <a:rPr lang="de-DE" i="1" dirty="0"/>
              <a:t>Weiterverbreitung</a:t>
            </a:r>
            <a:r>
              <a:rPr lang="de-DE" dirty="0"/>
              <a:t> </a:t>
            </a:r>
            <a:r>
              <a:rPr lang="de-DE" sz="1400" dirty="0"/>
              <a:t>[</a:t>
            </a:r>
            <a:r>
              <a:rPr lang="de-DE" sz="1400" dirty="0" err="1"/>
              <a:t>Althouse</a:t>
            </a:r>
            <a:r>
              <a:rPr lang="de-DE" sz="1400" dirty="0"/>
              <a:t> 2015, </a:t>
            </a:r>
            <a:r>
              <a:rPr lang="de-DE" sz="1400" dirty="0" err="1"/>
              <a:t>Warfel</a:t>
            </a:r>
            <a:r>
              <a:rPr lang="de-DE" sz="1400" dirty="0"/>
              <a:t> 2014]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„Since</a:t>
            </a:r>
            <a:r>
              <a:rPr lang="en-US" dirty="0"/>
              <a:t> </a:t>
            </a:r>
            <a:r>
              <a:rPr lang="en-US" i="1" dirty="0"/>
              <a:t>pertussis</a:t>
            </a:r>
            <a:r>
              <a:rPr lang="en-US" dirty="0"/>
              <a:t> </a:t>
            </a:r>
            <a:r>
              <a:rPr lang="en-US" i="1" dirty="0"/>
              <a:t>spreads so easily, vaccine</a:t>
            </a:r>
            <a:r>
              <a:rPr lang="en-US" dirty="0"/>
              <a:t> </a:t>
            </a:r>
            <a:r>
              <a:rPr lang="en-US" i="1" dirty="0"/>
              <a:t>protection</a:t>
            </a:r>
            <a:r>
              <a:rPr lang="en-US" dirty="0"/>
              <a:t> </a:t>
            </a:r>
            <a:r>
              <a:rPr lang="en-US" i="1" dirty="0"/>
              <a:t>decreases</a:t>
            </a:r>
            <a:r>
              <a:rPr lang="en-US" dirty="0"/>
              <a:t> </a:t>
            </a:r>
            <a:r>
              <a:rPr lang="en-US" i="1" dirty="0"/>
              <a:t>over time, and</a:t>
            </a:r>
            <a:r>
              <a:rPr lang="en-US" dirty="0"/>
              <a:t> </a:t>
            </a:r>
            <a:r>
              <a:rPr lang="en-US" i="1" dirty="0"/>
              <a:t>acellular</a:t>
            </a:r>
            <a:r>
              <a:rPr lang="en-US" dirty="0"/>
              <a:t> </a:t>
            </a:r>
            <a:r>
              <a:rPr lang="en-US" i="1" dirty="0"/>
              <a:t>pertussis</a:t>
            </a:r>
            <a:r>
              <a:rPr lang="en-US" dirty="0"/>
              <a:t> </a:t>
            </a:r>
            <a:r>
              <a:rPr lang="en-US" i="1" dirty="0"/>
              <a:t>vaccines</a:t>
            </a:r>
            <a:r>
              <a:rPr lang="en-US" dirty="0"/>
              <a:t> </a:t>
            </a:r>
            <a:r>
              <a:rPr lang="en-US" i="1" dirty="0"/>
              <a:t>may not prevent</a:t>
            </a:r>
            <a:r>
              <a:rPr lang="en-US" dirty="0"/>
              <a:t> </a:t>
            </a:r>
            <a:r>
              <a:rPr lang="en-US" i="1" dirty="0"/>
              <a:t>colonization [</a:t>
            </a:r>
            <a:r>
              <a:rPr lang="mr-IN" i="1" dirty="0"/>
              <a:t>…</a:t>
            </a:r>
            <a:r>
              <a:rPr lang="de-DE" i="1" dirty="0"/>
              <a:t>]</a:t>
            </a:r>
            <a:r>
              <a:rPr lang="en-US" i="1" dirty="0"/>
              <a:t> or</a:t>
            </a:r>
            <a:r>
              <a:rPr lang="en-US" dirty="0"/>
              <a:t> </a:t>
            </a:r>
            <a:r>
              <a:rPr lang="en-US" i="1" dirty="0"/>
              <a:t>spread</a:t>
            </a:r>
            <a:r>
              <a:rPr lang="en-US" dirty="0"/>
              <a:t> </a:t>
            </a:r>
            <a:r>
              <a:rPr lang="en-US" i="1" dirty="0"/>
              <a:t>of</a:t>
            </a:r>
            <a:r>
              <a:rPr lang="en-US" dirty="0"/>
              <a:t> </a:t>
            </a:r>
            <a:r>
              <a:rPr lang="en-US" i="1" dirty="0"/>
              <a:t>the</a:t>
            </a:r>
            <a:r>
              <a:rPr lang="en-US" dirty="0"/>
              <a:t> </a:t>
            </a:r>
            <a:r>
              <a:rPr lang="en-US" i="1" dirty="0"/>
              <a:t>bacteria, </a:t>
            </a:r>
            <a:r>
              <a:rPr lang="en-US" b="1" i="1" dirty="0"/>
              <a:t>we</a:t>
            </a:r>
            <a:r>
              <a:rPr lang="en-US" b="1" dirty="0"/>
              <a:t> </a:t>
            </a:r>
            <a:r>
              <a:rPr lang="en-US" b="1" i="1" dirty="0"/>
              <a:t>can't</a:t>
            </a:r>
            <a:r>
              <a:rPr lang="en-US" b="1" dirty="0"/>
              <a:t> </a:t>
            </a:r>
            <a:r>
              <a:rPr lang="en-US" b="1" i="1" dirty="0"/>
              <a:t>rely on herd</a:t>
            </a:r>
            <a:r>
              <a:rPr lang="en-US" b="1" dirty="0"/>
              <a:t> </a:t>
            </a:r>
            <a:r>
              <a:rPr lang="en-US" b="1" i="1" dirty="0"/>
              <a:t>immunity</a:t>
            </a:r>
            <a:r>
              <a:rPr lang="en-US" b="1" dirty="0"/>
              <a:t> </a:t>
            </a:r>
            <a:r>
              <a:rPr lang="en-US" b="1" i="1" dirty="0"/>
              <a:t>to</a:t>
            </a:r>
            <a:r>
              <a:rPr lang="en-US" b="1" dirty="0"/>
              <a:t> </a:t>
            </a:r>
            <a:r>
              <a:rPr lang="en-US" b="1" i="1" dirty="0"/>
              <a:t>protect</a:t>
            </a:r>
            <a:r>
              <a:rPr lang="en-US" b="1" dirty="0"/>
              <a:t> </a:t>
            </a:r>
            <a:r>
              <a:rPr lang="en-US" b="1" i="1" dirty="0"/>
              <a:t>people</a:t>
            </a:r>
            <a:r>
              <a:rPr lang="en-US" b="1" dirty="0"/>
              <a:t> </a:t>
            </a:r>
            <a:r>
              <a:rPr lang="en-US" b="1" i="1" dirty="0"/>
              <a:t>from</a:t>
            </a:r>
            <a:r>
              <a:rPr lang="en-US" b="1" dirty="0"/>
              <a:t> </a:t>
            </a:r>
            <a:r>
              <a:rPr lang="en-US" b="1" i="1" dirty="0"/>
              <a:t>pertussis</a:t>
            </a:r>
            <a:r>
              <a:rPr lang="en-US" dirty="0"/>
              <a:t>.“</a:t>
            </a:r>
            <a:r>
              <a:rPr lang="de-DE" dirty="0"/>
              <a:t> </a:t>
            </a:r>
            <a:r>
              <a:rPr lang="de-DE" sz="1400" dirty="0"/>
              <a:t>[CDC 2017]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17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AF25059-2109-E04C-9B90-A5381780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Keuchhusten</a:t>
            </a:r>
          </a:p>
        </p:txBody>
      </p:sp>
    </p:spTree>
    <p:extLst>
      <p:ext uri="{BB962C8B-B14F-4D97-AF65-F5344CB8AC3E}">
        <p14:creationId xmlns:p14="http://schemas.microsoft.com/office/powerpoint/2010/main" val="134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Dies stellt auch die in D empfohlene „Kokon-Strategie“ in Frage: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„</a:t>
            </a:r>
            <a:r>
              <a:rPr lang="en-US" i="1"/>
              <a:t>significant programmatic difficulties and unproven effectiveness have led WHO to conclude that so far, there is inadequate evidence to recommend this strategy</a:t>
            </a:r>
            <a:r>
              <a:rPr lang="en-US"/>
              <a:t>“</a:t>
            </a:r>
            <a:r>
              <a:rPr lang="de-DE"/>
              <a:t> </a:t>
            </a:r>
            <a:r>
              <a:rPr lang="de-DE" sz="1400"/>
              <a:t>[WHO 2010]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„</a:t>
            </a:r>
            <a:r>
              <a:rPr lang="en-US" i="1"/>
              <a:t>Neonatal</a:t>
            </a:r>
            <a:r>
              <a:rPr lang="en-US"/>
              <a:t> </a:t>
            </a:r>
            <a:r>
              <a:rPr lang="en-US" i="1"/>
              <a:t>immunization, and</a:t>
            </a:r>
            <a:r>
              <a:rPr lang="en-US"/>
              <a:t> </a:t>
            </a:r>
            <a:r>
              <a:rPr lang="en-US" i="1"/>
              <a:t>vaccination</a:t>
            </a:r>
            <a:r>
              <a:rPr lang="en-US"/>
              <a:t> </a:t>
            </a:r>
            <a:r>
              <a:rPr lang="en-US" i="1"/>
              <a:t>of</a:t>
            </a:r>
            <a:r>
              <a:rPr lang="en-US"/>
              <a:t> </a:t>
            </a:r>
            <a:r>
              <a:rPr lang="en-US" i="1"/>
              <a:t>pregnant</a:t>
            </a:r>
            <a:r>
              <a:rPr lang="en-US"/>
              <a:t> </a:t>
            </a:r>
            <a:r>
              <a:rPr lang="en-US" i="1"/>
              <a:t>women and</a:t>
            </a:r>
            <a:r>
              <a:rPr lang="en-US"/>
              <a:t> </a:t>
            </a:r>
            <a:r>
              <a:rPr lang="en-US" i="1"/>
              <a:t>household</a:t>
            </a:r>
            <a:r>
              <a:rPr lang="en-US"/>
              <a:t> </a:t>
            </a:r>
            <a:r>
              <a:rPr lang="en-US" i="1"/>
              <a:t>contacts (“cocooning”) against</a:t>
            </a:r>
            <a:r>
              <a:rPr lang="en-US"/>
              <a:t> </a:t>
            </a:r>
            <a:r>
              <a:rPr lang="en-US" i="1"/>
              <a:t>pertussis</a:t>
            </a:r>
            <a:r>
              <a:rPr lang="en-US"/>
              <a:t> </a:t>
            </a:r>
            <a:r>
              <a:rPr lang="en-US" i="1"/>
              <a:t>is</a:t>
            </a:r>
            <a:r>
              <a:rPr lang="en-US"/>
              <a:t> </a:t>
            </a:r>
            <a:r>
              <a:rPr lang="en-US" i="1"/>
              <a:t>not recommended</a:t>
            </a:r>
            <a:r>
              <a:rPr lang="en-US"/>
              <a:t> </a:t>
            </a:r>
            <a:r>
              <a:rPr lang="en-US" i="1"/>
              <a:t>by</a:t>
            </a:r>
            <a:r>
              <a:rPr lang="en-US"/>
              <a:t> </a:t>
            </a:r>
            <a:r>
              <a:rPr lang="en-US" i="1"/>
              <a:t>WHO</a:t>
            </a:r>
            <a:r>
              <a:rPr lang="en-US"/>
              <a:t>“</a:t>
            </a:r>
            <a:r>
              <a:rPr lang="de-DE"/>
              <a:t> </a:t>
            </a:r>
            <a:r>
              <a:rPr lang="de-DE" sz="1400"/>
              <a:t>[WHO 2016]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gerade die größten und aktuellsten Studien finden keinen Hinweis auf deren Effektivität </a:t>
            </a:r>
            <a:r>
              <a:rPr lang="de-DE" sz="1400"/>
              <a:t>[</a:t>
            </a:r>
            <a:r>
              <a:rPr lang="de-DE" sz="1400" err="1"/>
              <a:t>Castagnini</a:t>
            </a:r>
            <a:r>
              <a:rPr lang="de-DE" sz="1400"/>
              <a:t> 2012, Healy 2015, Baxter 2017]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18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B5D60C3-FEDD-A84F-B2F7-6D686FBC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Keuchhusten</a:t>
            </a:r>
          </a:p>
        </p:txBody>
      </p:sp>
    </p:spTree>
    <p:extLst>
      <p:ext uri="{BB962C8B-B14F-4D97-AF65-F5344CB8AC3E}">
        <p14:creationId xmlns:p14="http://schemas.microsoft.com/office/powerpoint/2010/main" val="608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Dies gilt auch für die in D empfohlene </a:t>
            </a:r>
            <a:r>
              <a:rPr lang="de-DE" err="1"/>
              <a:t>Pertussisimpfung</a:t>
            </a:r>
            <a:r>
              <a:rPr lang="de-DE"/>
              <a:t> bei Jugendlichen und Erwachsenen: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/>
              <a:t>„No evidence could be observed of an impact of a booster dose in adolescence or adulthood on infant disease, hence an </a:t>
            </a:r>
            <a:r>
              <a:rPr lang="en-US" b="1" i="1"/>
              <a:t>adolescent booster is not generally recommended to control infant disease</a:t>
            </a:r>
            <a:r>
              <a:rPr lang="en-US" i="1"/>
              <a:t>...“</a:t>
            </a:r>
            <a:r>
              <a:rPr lang="de-DE"/>
              <a:t>  </a:t>
            </a:r>
            <a:r>
              <a:rPr lang="de-DE" sz="1400"/>
              <a:t>[WHO 2014]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19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1934C25-06D7-0341-922E-2AC5AF9C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Keuchhusten</a:t>
            </a:r>
          </a:p>
        </p:txBody>
      </p:sp>
    </p:spTree>
    <p:extLst>
      <p:ext uri="{BB962C8B-B14F-4D97-AF65-F5344CB8AC3E}">
        <p14:creationId xmlns:p14="http://schemas.microsoft.com/office/powerpoint/2010/main" val="3467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de-DE" dirty="0"/>
              <a:t>Niedergelassener Kinder- und Jugendarzt (seit 25 Jahren)</a:t>
            </a:r>
          </a:p>
          <a:p>
            <a:pPr>
              <a:spcAft>
                <a:spcPts val="1200"/>
              </a:spcAft>
            </a:pPr>
            <a:r>
              <a:rPr lang="de-DE" dirty="0"/>
              <a:t>Mitbegründer und derzeitiges Vorstandsmitglied der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/>
              <a:t>“Ärzte für individuelle Impfentscheidung eV“</a:t>
            </a:r>
          </a:p>
          <a:p>
            <a:pPr>
              <a:spcAft>
                <a:spcPts val="1200"/>
              </a:spcAft>
            </a:pPr>
            <a:r>
              <a:rPr lang="de-DE" dirty="0"/>
              <a:t>Home-Page zum Thema Impfen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/>
              <a:t>impf-</a:t>
            </a:r>
            <a:r>
              <a:rPr lang="de-DE" dirty="0" err="1"/>
              <a:t>info.de</a:t>
            </a:r>
            <a:endParaRPr lang="de-DE" dirty="0"/>
          </a:p>
          <a:p>
            <a:pPr>
              <a:spcAft>
                <a:spcPts val="1200"/>
              </a:spcAft>
            </a:pPr>
            <a:r>
              <a:rPr lang="de-DE" dirty="0"/>
              <a:t>Deklaration Interessenkonflikte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/>
              <a:t>impf-</a:t>
            </a:r>
            <a:r>
              <a:rPr lang="de-DE" dirty="0" err="1"/>
              <a:t>info.de</a:t>
            </a:r>
            <a:r>
              <a:rPr lang="de-DE" dirty="0"/>
              <a:t>/</a:t>
            </a:r>
            <a:r>
              <a:rPr lang="de-DE" dirty="0" err="1"/>
              <a:t>coi</a:t>
            </a:r>
            <a:endParaRPr lang="de-DE" dirty="0"/>
          </a:p>
          <a:p>
            <a:pPr>
              <a:spcAft>
                <a:spcPts val="1200"/>
              </a:spcAft>
            </a:pPr>
            <a:r>
              <a:rPr lang="de-DE" dirty="0"/>
              <a:t>Vorträge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de-DE" dirty="0"/>
              <a:t>impf-</a:t>
            </a:r>
            <a:r>
              <a:rPr lang="de-DE" dirty="0" err="1"/>
              <a:t>info.de</a:t>
            </a:r>
            <a:r>
              <a:rPr lang="de-DE" dirty="0"/>
              <a:t>/</a:t>
            </a:r>
            <a:r>
              <a:rPr lang="de-DE" dirty="0" err="1"/>
              <a:t>vortrag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F1F0FA-8FF9-ED48-8380-D27583E6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Zur Person</a:t>
            </a:r>
          </a:p>
        </p:txBody>
      </p:sp>
    </p:spTree>
    <p:extLst>
      <p:ext uri="{BB962C8B-B14F-4D97-AF65-F5344CB8AC3E}">
        <p14:creationId xmlns:p14="http://schemas.microsoft.com/office/powerpoint/2010/main" val="694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 ist 12 </a:t>
            </a:r>
            <a:r>
              <a:rPr lang="mr-IN" dirty="0"/>
              <a:t>–</a:t>
            </a:r>
            <a:r>
              <a:rPr lang="de-DE" dirty="0"/>
              <a:t> 18 (im Mittel 15)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i="1" dirty="0">
                <a:ea typeface="Arial" charset="0"/>
                <a:cs typeface="Arial" charset="0"/>
              </a:rPr>
              <a:t>E</a:t>
            </a:r>
            <a:r>
              <a:rPr lang="de-DE" dirty="0">
                <a:ea typeface="Arial" charset="0"/>
                <a:cs typeface="Arial" charset="0"/>
              </a:rPr>
              <a:t> </a:t>
            </a:r>
          </a:p>
          <a:p>
            <a:pPr lvl="1"/>
            <a:r>
              <a:rPr lang="de-DE" dirty="0">
                <a:ea typeface="Arial" charset="0"/>
                <a:cs typeface="Arial" charset="0"/>
              </a:rPr>
              <a:t>nach der ersten Impfung 0,95  (wenn nach dem 1. Geburtstag!) </a:t>
            </a:r>
            <a:r>
              <a:rPr lang="de-DE" sz="1400" dirty="0">
                <a:ea typeface="Arial" charset="0"/>
                <a:cs typeface="Arial" charset="0"/>
              </a:rPr>
              <a:t>[Strebel 2018]</a:t>
            </a:r>
          </a:p>
          <a:p>
            <a:pPr lvl="1"/>
            <a:r>
              <a:rPr lang="de-DE" dirty="0">
                <a:ea typeface="Arial" charset="0"/>
                <a:cs typeface="Arial" charset="0"/>
              </a:rPr>
              <a:t>nach 2 Impfungen zwischen 0,94 </a:t>
            </a:r>
            <a:r>
              <a:rPr lang="de-DE" sz="1400" dirty="0">
                <a:ea typeface="Arial" charset="0"/>
                <a:cs typeface="Arial" charset="0"/>
              </a:rPr>
              <a:t>[</a:t>
            </a:r>
            <a:r>
              <a:rPr lang="de-DE" sz="1400" dirty="0" err="1">
                <a:ea typeface="Arial" charset="0"/>
                <a:cs typeface="Arial" charset="0"/>
              </a:rPr>
              <a:t>Uzicanin</a:t>
            </a:r>
            <a:r>
              <a:rPr lang="de-DE" sz="1400" dirty="0">
                <a:ea typeface="Arial" charset="0"/>
                <a:cs typeface="Arial" charset="0"/>
              </a:rPr>
              <a:t> 2011]</a:t>
            </a:r>
            <a:r>
              <a:rPr lang="de-DE" dirty="0">
                <a:ea typeface="Arial" charset="0"/>
                <a:cs typeface="Arial" charset="0"/>
              </a:rPr>
              <a:t> und 0,99 </a:t>
            </a:r>
            <a:r>
              <a:rPr lang="de-DE" sz="1400" dirty="0">
                <a:ea typeface="Arial" charset="0"/>
                <a:cs typeface="Arial" charset="0"/>
              </a:rPr>
              <a:t>[</a:t>
            </a:r>
            <a:r>
              <a:rPr lang="de-DE" sz="1400" dirty="0" err="1">
                <a:ea typeface="Arial" charset="0"/>
                <a:cs typeface="Arial" charset="0"/>
              </a:rPr>
              <a:t>Boven</a:t>
            </a:r>
            <a:r>
              <a:rPr lang="de-DE" sz="1400" dirty="0">
                <a:ea typeface="Arial" charset="0"/>
                <a:cs typeface="Arial" charset="0"/>
              </a:rPr>
              <a:t> 2010]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i="1" dirty="0"/>
              <a:t>V</a:t>
            </a:r>
            <a:r>
              <a:rPr lang="de-DE" i="1" baseline="-25000" dirty="0"/>
              <a:t>C</a:t>
            </a:r>
            <a:r>
              <a:rPr lang="de-DE" dirty="0"/>
              <a:t> liegt also zwischen</a:t>
            </a:r>
          </a:p>
          <a:p>
            <a:pPr lvl="1"/>
            <a:r>
              <a:rPr lang="de-DE" dirty="0"/>
              <a:t>(1 </a:t>
            </a:r>
            <a:r>
              <a:rPr lang="mr-IN" dirty="0"/>
              <a:t>–</a:t>
            </a:r>
            <a:r>
              <a:rPr lang="de-DE" dirty="0"/>
              <a:t> 1/15)/0,99 = 0,94 </a:t>
            </a:r>
            <a:r>
              <a:rPr lang="de-DE" sz="1400" dirty="0"/>
              <a:t>[</a:t>
            </a:r>
            <a:r>
              <a:rPr lang="de-DE" sz="1400" dirty="0" err="1"/>
              <a:t>Boven</a:t>
            </a:r>
            <a:r>
              <a:rPr lang="de-DE" sz="1400" dirty="0"/>
              <a:t> 2010] </a:t>
            </a:r>
            <a:r>
              <a:rPr lang="de-DE" dirty="0"/>
              <a:t>und</a:t>
            </a:r>
          </a:p>
          <a:p>
            <a:pPr lvl="1"/>
            <a:r>
              <a:rPr lang="de-DE" dirty="0"/>
              <a:t>(1 </a:t>
            </a:r>
            <a:r>
              <a:rPr lang="mr-IN" dirty="0"/>
              <a:t>–</a:t>
            </a:r>
            <a:r>
              <a:rPr lang="de-DE" dirty="0"/>
              <a:t> 1/15)/0,94 = 0,99 </a:t>
            </a:r>
            <a:r>
              <a:rPr lang="de-DE" sz="1400" dirty="0"/>
              <a:t>[</a:t>
            </a:r>
            <a:r>
              <a:rPr lang="de-DE" sz="1400" dirty="0" err="1"/>
              <a:t>Uzicanin</a:t>
            </a:r>
            <a:r>
              <a:rPr lang="de-DE" sz="1400" dirty="0"/>
              <a:t> 2011]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20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245F167-89C5-6141-A897-8B60C936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Masern</a:t>
            </a:r>
          </a:p>
        </p:txBody>
      </p:sp>
    </p:spTree>
    <p:extLst>
      <p:ext uri="{BB962C8B-B14F-4D97-AF65-F5344CB8AC3E}">
        <p14:creationId xmlns:p14="http://schemas.microsoft.com/office/powerpoint/2010/main" val="18021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Der Schutz durch die Impfung vor der Infektion und der Übertragung auf andere ist mit </a:t>
            </a:r>
            <a:r>
              <a:rPr lang="de-DE" i="1" dirty="0"/>
              <a:t>E</a:t>
            </a:r>
            <a:r>
              <a:rPr lang="de-DE" dirty="0"/>
              <a:t> = 0,92 wohl schlechter als der Schutz vor der Erkrankung </a:t>
            </a:r>
            <a:r>
              <a:rPr lang="de-DE" sz="1800" dirty="0"/>
              <a:t>[</a:t>
            </a:r>
            <a:r>
              <a:rPr lang="de-DE" sz="1800" dirty="0" err="1"/>
              <a:t>Orenstein</a:t>
            </a:r>
            <a:r>
              <a:rPr lang="de-DE" sz="1800" dirty="0"/>
              <a:t> 1985]</a:t>
            </a:r>
          </a:p>
          <a:p>
            <a:pPr lvl="1"/>
            <a:r>
              <a:rPr lang="de-DE" i="1" dirty="0"/>
              <a:t>V</a:t>
            </a:r>
            <a:r>
              <a:rPr lang="de-DE" i="1" baseline="-25000" dirty="0"/>
              <a:t>C</a:t>
            </a:r>
            <a:r>
              <a:rPr lang="de-DE" dirty="0"/>
              <a:t> = (1 </a:t>
            </a:r>
            <a:r>
              <a:rPr lang="mr-IN" dirty="0"/>
              <a:t>–</a:t>
            </a:r>
            <a:r>
              <a:rPr lang="de-DE" dirty="0"/>
              <a:t> 1/15)/0,92 = 1,01 ...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21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4EAF9F-A828-1F4C-BF7C-86996BC8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Masern</a:t>
            </a:r>
          </a:p>
        </p:txBody>
      </p:sp>
    </p:spTree>
    <p:extLst>
      <p:ext uri="{BB962C8B-B14F-4D97-AF65-F5344CB8AC3E}">
        <p14:creationId xmlns:p14="http://schemas.microsoft.com/office/powerpoint/2010/main" val="6830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Problem sekundäres Impfversagen/</a:t>
            </a:r>
            <a:r>
              <a:rPr lang="de-DE" i="1" dirty="0" err="1"/>
              <a:t>Vaccine-modified</a:t>
            </a:r>
            <a:r>
              <a:rPr lang="de-DE" i="1" dirty="0"/>
              <a:t> </a:t>
            </a:r>
            <a:r>
              <a:rPr lang="de-DE" i="1" dirty="0" err="1"/>
              <a:t>measles</a:t>
            </a:r>
            <a:r>
              <a:rPr lang="de-DE" dirty="0"/>
              <a:t>?!</a:t>
            </a:r>
          </a:p>
          <a:p>
            <a:pPr lvl="1"/>
            <a:r>
              <a:rPr lang="de-DE" dirty="0"/>
              <a:t>beides ist heute unstrittig (außer beim RKI…)</a:t>
            </a:r>
          </a:p>
          <a:p>
            <a:pPr lvl="1"/>
            <a:r>
              <a:rPr lang="de-DE" dirty="0"/>
              <a:t>Ursache auch fehlender </a:t>
            </a:r>
            <a:r>
              <a:rPr lang="de-DE" i="1" dirty="0" err="1"/>
              <a:t>booster</a:t>
            </a:r>
            <a:r>
              <a:rPr lang="de-DE" dirty="0"/>
              <a:t> durch ausbleibenden Wildviruskontakt</a:t>
            </a:r>
          </a:p>
          <a:p>
            <a:pPr lvl="1"/>
            <a:r>
              <a:rPr lang="de-DE" dirty="0"/>
              <a:t>Zum Verhindern der Übertragung sind wesentlich höhere AK-Titer erforderlich, als zum Verhindern der Erkrankung </a:t>
            </a:r>
            <a:r>
              <a:rPr lang="de-DE" sz="1400" dirty="0"/>
              <a:t>[</a:t>
            </a:r>
            <a:r>
              <a:rPr lang="de-DE" sz="1400" dirty="0" err="1"/>
              <a:t>Plotkin</a:t>
            </a:r>
            <a:r>
              <a:rPr lang="de-DE" sz="1400" dirty="0"/>
              <a:t> 2010]</a:t>
            </a:r>
          </a:p>
          <a:p>
            <a:pPr lvl="1"/>
            <a:r>
              <a:rPr lang="de-DE" i="1" dirty="0"/>
              <a:t>VMM</a:t>
            </a:r>
            <a:r>
              <a:rPr lang="de-DE" dirty="0"/>
              <a:t> sind grundsätzlich ansteckend </a:t>
            </a:r>
          </a:p>
          <a:p>
            <a:pPr lvl="2"/>
            <a:r>
              <a:rPr lang="de-DE" dirty="0"/>
              <a:t>das Ausmaß ist bis heute unklar</a:t>
            </a:r>
          </a:p>
          <a:p>
            <a:pPr lvl="2"/>
            <a:r>
              <a:rPr lang="de-DE" dirty="0"/>
              <a:t>wird aber für die Zukunft einer Herdenimmunität entscheidend sein!</a:t>
            </a:r>
          </a:p>
          <a:p>
            <a:pPr lvl="2"/>
            <a:r>
              <a:rPr lang="de-DE" dirty="0"/>
              <a:t>eine </a:t>
            </a:r>
            <a:r>
              <a:rPr lang="de-DE" dirty="0" err="1"/>
              <a:t>Eradikation</a:t>
            </a:r>
            <a:r>
              <a:rPr lang="de-DE" dirty="0"/>
              <a:t> wird dadurch wahrscheinlich unmöglich </a:t>
            </a:r>
            <a:r>
              <a:rPr lang="de-DE" sz="1400" dirty="0"/>
              <a:t>[</a:t>
            </a:r>
            <a:r>
              <a:rPr lang="de-DE" sz="1400" dirty="0" err="1"/>
              <a:t>Gelderblom</a:t>
            </a:r>
            <a:r>
              <a:rPr lang="de-DE" sz="1400" dirty="0"/>
              <a:t> 1996]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22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4EAF9F-A828-1F4C-BF7C-86996BC8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Masern</a:t>
            </a:r>
          </a:p>
        </p:txBody>
      </p:sp>
    </p:spTree>
    <p:extLst>
      <p:ext uri="{BB962C8B-B14F-4D97-AF65-F5344CB8AC3E}">
        <p14:creationId xmlns:p14="http://schemas.microsoft.com/office/powerpoint/2010/main" val="33220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Problem: 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, </a:t>
            </a:r>
            <a:r>
              <a:rPr lang="de-DE" i="1" dirty="0"/>
              <a:t>I</a:t>
            </a:r>
            <a:r>
              <a:rPr lang="de-DE" i="1" baseline="-25000" dirty="0"/>
              <a:t>N</a:t>
            </a:r>
            <a:r>
              <a:rPr lang="de-DE" dirty="0"/>
              <a:t> und </a:t>
            </a:r>
            <a:r>
              <a:rPr lang="de-DE" i="1" dirty="0"/>
              <a:t>E</a:t>
            </a:r>
            <a:r>
              <a:rPr lang="de-DE" dirty="0"/>
              <a:t> schwanken stark!</a:t>
            </a:r>
          </a:p>
          <a:p>
            <a:pPr lvl="1"/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 </a:t>
            </a:r>
            <a:r>
              <a:rPr lang="de-DE" sz="1400" dirty="0"/>
              <a:t>[</a:t>
            </a:r>
            <a:r>
              <a:rPr lang="de-DE" sz="1400" dirty="0" err="1"/>
              <a:t>Biggerstaff</a:t>
            </a:r>
            <a:r>
              <a:rPr lang="de-DE" sz="1400" dirty="0"/>
              <a:t> 2014]</a:t>
            </a:r>
            <a:r>
              <a:rPr lang="de-DE" dirty="0"/>
              <a:t>: </a:t>
            </a:r>
          </a:p>
          <a:p>
            <a:pPr lvl="2"/>
            <a:r>
              <a:rPr lang="de-DE" dirty="0"/>
              <a:t>typ. saisonale Influenza 1,1– 1,8, Median etwa 1,3</a:t>
            </a:r>
          </a:p>
          <a:p>
            <a:pPr lvl="2"/>
            <a:r>
              <a:rPr lang="de-DE" dirty="0"/>
              <a:t>saisonal und regional aber auch 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 bis 21,0 (UK 1977/78)</a:t>
            </a:r>
          </a:p>
          <a:p>
            <a:pPr lvl="2"/>
            <a:r>
              <a:rPr lang="de-DE" dirty="0"/>
              <a:t>„Span. Grippe“ (Pandemie) 1918/19: 1,5 – 2,3 (- 4.4), Median etwa 1,8 (weltweit 50 – 100 Mio. Tote…)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23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4EAF9F-A828-1F4C-BF7C-86996BC8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Influenza</a:t>
            </a:r>
          </a:p>
        </p:txBody>
      </p:sp>
    </p:spTree>
    <p:extLst>
      <p:ext uri="{BB962C8B-B14F-4D97-AF65-F5344CB8AC3E}">
        <p14:creationId xmlns:p14="http://schemas.microsoft.com/office/powerpoint/2010/main" val="172758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Problem: 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, </a:t>
            </a:r>
            <a:r>
              <a:rPr lang="de-DE" i="1" dirty="0"/>
              <a:t>I</a:t>
            </a:r>
            <a:r>
              <a:rPr lang="de-DE" i="1" baseline="-25000" dirty="0"/>
              <a:t>N</a:t>
            </a:r>
            <a:r>
              <a:rPr lang="de-DE" dirty="0"/>
              <a:t> und </a:t>
            </a:r>
            <a:r>
              <a:rPr lang="de-DE" i="1" dirty="0"/>
              <a:t>E</a:t>
            </a:r>
            <a:r>
              <a:rPr lang="de-DE" dirty="0"/>
              <a:t> schwanken stark!</a:t>
            </a:r>
          </a:p>
          <a:p>
            <a:pPr lvl="1"/>
            <a:r>
              <a:rPr lang="de-DE" i="1" dirty="0"/>
              <a:t>I</a:t>
            </a:r>
            <a:r>
              <a:rPr lang="de-DE" i="1" baseline="-25000" dirty="0"/>
              <a:t>N</a:t>
            </a:r>
          </a:p>
          <a:p>
            <a:pPr lvl="2"/>
            <a:r>
              <a:rPr lang="de-DE" dirty="0"/>
              <a:t>stark abhängig vom Geburtsjahr und damit den ersten immunologischen Kontakten mit Influenza-Viren (Kreuzimmunität, Konzept der </a:t>
            </a:r>
            <a:r>
              <a:rPr lang="de-DE" i="1" dirty="0"/>
              <a:t>„Original </a:t>
            </a:r>
            <a:r>
              <a:rPr lang="de-DE" i="1" dirty="0" err="1"/>
              <a:t>antigenetic</a:t>
            </a:r>
            <a:r>
              <a:rPr lang="de-DE" i="1" dirty="0"/>
              <a:t> sin OAS“ </a:t>
            </a:r>
            <a:r>
              <a:rPr lang="de-DE" sz="1400" dirty="0"/>
              <a:t>[Francis 1960]</a:t>
            </a:r>
            <a:r>
              <a:rPr lang="de-DE" dirty="0"/>
              <a:t> bzw. </a:t>
            </a:r>
            <a:r>
              <a:rPr lang="de-DE" i="1" dirty="0"/>
              <a:t>„</a:t>
            </a:r>
            <a:r>
              <a:rPr lang="de-DE" i="1" dirty="0" err="1"/>
              <a:t>antigenetic</a:t>
            </a:r>
            <a:r>
              <a:rPr lang="de-DE" i="1" dirty="0"/>
              <a:t> </a:t>
            </a:r>
            <a:r>
              <a:rPr lang="de-DE" i="1" dirty="0" err="1"/>
              <a:t>seniority</a:t>
            </a:r>
            <a:r>
              <a:rPr lang="de-DE" i="1" dirty="0"/>
              <a:t>“ </a:t>
            </a:r>
            <a:r>
              <a:rPr lang="de-DE" sz="1400" dirty="0"/>
              <a:t>[</a:t>
            </a:r>
            <a:r>
              <a:rPr lang="de-DE" sz="1400" dirty="0" err="1"/>
              <a:t>Lessler</a:t>
            </a:r>
            <a:r>
              <a:rPr lang="de-DE" sz="1400" dirty="0"/>
              <a:t> 2012]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damit starke Unterschiede innerhalb einer Bevölkerung je nach Altersgruppen</a:t>
            </a:r>
          </a:p>
          <a:p>
            <a:pPr lvl="3"/>
            <a:r>
              <a:rPr lang="de-DE" dirty="0"/>
              <a:t>z. B. die Übersterblichkeit der 20 – 40-Jährigen 1918/19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24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4EAF9F-A828-1F4C-BF7C-86996BC8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Influenza</a:t>
            </a:r>
          </a:p>
        </p:txBody>
      </p:sp>
    </p:spTree>
    <p:extLst>
      <p:ext uri="{BB962C8B-B14F-4D97-AF65-F5344CB8AC3E}">
        <p14:creationId xmlns:p14="http://schemas.microsoft.com/office/powerpoint/2010/main" val="6513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Problem: 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, </a:t>
            </a:r>
            <a:r>
              <a:rPr lang="de-DE" i="1" dirty="0"/>
              <a:t>I</a:t>
            </a:r>
            <a:r>
              <a:rPr lang="de-DE" i="1" baseline="-25000" dirty="0"/>
              <a:t>N</a:t>
            </a:r>
            <a:r>
              <a:rPr lang="de-DE" dirty="0"/>
              <a:t> und </a:t>
            </a:r>
            <a:r>
              <a:rPr lang="de-DE" i="1" dirty="0"/>
              <a:t>E</a:t>
            </a:r>
            <a:r>
              <a:rPr lang="de-DE" dirty="0"/>
              <a:t> schwanken stark!</a:t>
            </a:r>
          </a:p>
          <a:p>
            <a:pPr lvl="1"/>
            <a:r>
              <a:rPr lang="de-DE" i="1" dirty="0"/>
              <a:t>E</a:t>
            </a:r>
          </a:p>
          <a:p>
            <a:pPr lvl="2"/>
            <a:r>
              <a:rPr lang="de-DE" dirty="0"/>
              <a:t>abhängig antigenetischem </a:t>
            </a:r>
            <a:r>
              <a:rPr lang="de-DE" i="1" dirty="0"/>
              <a:t>(</a:t>
            </a:r>
            <a:r>
              <a:rPr lang="de-DE" i="1" dirty="0" err="1"/>
              <a:t>mis</a:t>
            </a:r>
            <a:r>
              <a:rPr lang="de-DE" i="1" dirty="0"/>
              <a:t>-)</a:t>
            </a:r>
            <a:r>
              <a:rPr lang="de-DE" i="1" dirty="0" err="1"/>
              <a:t>match</a:t>
            </a:r>
            <a:r>
              <a:rPr lang="de-DE" dirty="0"/>
              <a:t> der saisonalen Impfstoffe</a:t>
            </a:r>
          </a:p>
          <a:p>
            <a:pPr lvl="2"/>
            <a:r>
              <a:rPr lang="de-DE" dirty="0"/>
              <a:t>abhängig von Kreuzimmunität zu bisherigen saisonalen Verläufen</a:t>
            </a:r>
          </a:p>
          <a:p>
            <a:pPr lvl="2"/>
            <a:r>
              <a:rPr lang="de-DE" dirty="0"/>
              <a:t>ECDC seit 2008: </a:t>
            </a:r>
            <a:r>
              <a:rPr lang="de-DE" i="1" dirty="0"/>
              <a:t>„in </a:t>
            </a:r>
            <a:r>
              <a:rPr lang="de-DE" i="1" dirty="0" err="1"/>
              <a:t>general</a:t>
            </a:r>
            <a:r>
              <a:rPr lang="de-DE" i="1" dirty="0"/>
              <a:t> ~ 30 – 60%“</a:t>
            </a:r>
          </a:p>
          <a:p>
            <a:pPr lvl="2"/>
            <a:r>
              <a:rPr lang="de-DE" dirty="0"/>
              <a:t>CDC seit 2004: </a:t>
            </a:r>
            <a:r>
              <a:rPr lang="de-DE" i="1" dirty="0"/>
              <a:t>10 - 60%</a:t>
            </a:r>
          </a:p>
          <a:p>
            <a:pPr lvl="2"/>
            <a:r>
              <a:rPr lang="de-DE" dirty="0"/>
              <a:t>nicht selten für Subgruppen auch negative Werte….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25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4EAF9F-A828-1F4C-BF7C-86996BC8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Influenza</a:t>
            </a:r>
          </a:p>
        </p:txBody>
      </p:sp>
    </p:spTree>
    <p:extLst>
      <p:ext uri="{BB962C8B-B14F-4D97-AF65-F5344CB8AC3E}">
        <p14:creationId xmlns:p14="http://schemas.microsoft.com/office/powerpoint/2010/main" val="37850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Beispiel:</a:t>
            </a:r>
          </a:p>
          <a:p>
            <a:pPr lvl="1"/>
            <a:r>
              <a:rPr lang="de-DE" dirty="0"/>
              <a:t>Mit</a:t>
            </a:r>
          </a:p>
          <a:p>
            <a:pPr lvl="2"/>
            <a:r>
              <a:rPr lang="de-DE" i="1" dirty="0"/>
              <a:t>V</a:t>
            </a:r>
            <a:r>
              <a:rPr lang="de-DE" i="1" baseline="-25000" dirty="0"/>
              <a:t>C </a:t>
            </a:r>
            <a:r>
              <a:rPr lang="de-DE" dirty="0"/>
              <a:t>= [(1 - (1/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)) - </a:t>
            </a:r>
            <a:r>
              <a:rPr lang="de-DE" i="1" dirty="0"/>
              <a:t>I</a:t>
            </a:r>
            <a:r>
              <a:rPr lang="de-DE" i="1" baseline="-25000" dirty="0"/>
              <a:t>N</a:t>
            </a:r>
            <a:r>
              <a:rPr lang="de-DE" dirty="0"/>
              <a:t>] / </a:t>
            </a:r>
            <a:r>
              <a:rPr lang="de-DE" i="1" dirty="0"/>
              <a:t>E</a:t>
            </a:r>
          </a:p>
          <a:p>
            <a:pPr lvl="1"/>
            <a:r>
              <a:rPr lang="de-DE" dirty="0"/>
              <a:t>sei angenommen</a:t>
            </a:r>
          </a:p>
          <a:p>
            <a:pPr lvl="2"/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 = 1,3</a:t>
            </a:r>
          </a:p>
          <a:p>
            <a:pPr lvl="2"/>
            <a:r>
              <a:rPr lang="de-DE" i="1" dirty="0"/>
              <a:t>I</a:t>
            </a:r>
            <a:r>
              <a:rPr lang="de-DE" i="1" baseline="-25000" dirty="0"/>
              <a:t>N</a:t>
            </a:r>
            <a:r>
              <a:rPr lang="de-DE" dirty="0"/>
              <a:t> = 0,2</a:t>
            </a:r>
          </a:p>
          <a:p>
            <a:pPr lvl="2"/>
            <a:r>
              <a:rPr lang="de-DE" i="1" dirty="0"/>
              <a:t>E</a:t>
            </a:r>
            <a:r>
              <a:rPr lang="de-DE" dirty="0"/>
              <a:t> = 0,1</a:t>
            </a:r>
          </a:p>
          <a:p>
            <a:pPr lvl="1"/>
            <a:r>
              <a:rPr lang="de-DE" dirty="0"/>
              <a:t>dann ist </a:t>
            </a:r>
            <a:r>
              <a:rPr lang="de-DE" i="1" dirty="0"/>
              <a:t>V</a:t>
            </a:r>
            <a:r>
              <a:rPr lang="de-DE" i="1" baseline="-25000" dirty="0"/>
              <a:t>C</a:t>
            </a:r>
            <a:r>
              <a:rPr lang="de-DE" dirty="0"/>
              <a:t> = (0,23 – 0,1) / 0,3 = 0,43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26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4EAF9F-A828-1F4C-BF7C-86996BC8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Influenza</a:t>
            </a:r>
          </a:p>
        </p:txBody>
      </p:sp>
    </p:spTree>
    <p:extLst>
      <p:ext uri="{BB962C8B-B14F-4D97-AF65-F5344CB8AC3E}">
        <p14:creationId xmlns:p14="http://schemas.microsoft.com/office/powerpoint/2010/main" val="37380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C27B53E-71CA-5B4A-9A61-B2EE68C4E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896234" y="1050096"/>
            <a:ext cx="8399531" cy="5503509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27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4EAF9F-A828-1F4C-BF7C-86996BC8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Influenza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48A4F1D-2756-B540-991D-37CFD8E220E3}"/>
              </a:ext>
            </a:extLst>
          </p:cNvPr>
          <p:cNvSpPr txBox="1"/>
          <p:nvPr/>
        </p:nvSpPr>
        <p:spPr>
          <a:xfrm>
            <a:off x="1896234" y="1371600"/>
            <a:ext cx="1838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[Plans-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Rubió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2012]</a:t>
            </a:r>
          </a:p>
        </p:txBody>
      </p:sp>
    </p:spTree>
    <p:extLst>
      <p:ext uri="{BB962C8B-B14F-4D97-AF65-F5344CB8AC3E}">
        <p14:creationId xmlns:p14="http://schemas.microsoft.com/office/powerpoint/2010/main" val="181578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28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4EAF9F-A828-1F4C-BF7C-86996BC8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Influenza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05E113-B6D6-0A40-B2F0-632009C42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Feldstudien weisen auf eine Herdenimmunität der Influenzaimpfung unter bestimmten Bedingungen für bestimmte Subgruppen hin… </a:t>
            </a:r>
            <a:r>
              <a:rPr lang="de-DE" sz="1400" dirty="0"/>
              <a:t>[</a:t>
            </a:r>
            <a:r>
              <a:rPr lang="de-DE" sz="1400" dirty="0" err="1"/>
              <a:t>Arinaminpathy</a:t>
            </a:r>
            <a:r>
              <a:rPr lang="de-DE" sz="1400" dirty="0"/>
              <a:t> 2017]</a:t>
            </a:r>
          </a:p>
        </p:txBody>
      </p:sp>
    </p:spTree>
    <p:extLst>
      <p:ext uri="{BB962C8B-B14F-4D97-AF65-F5344CB8AC3E}">
        <p14:creationId xmlns:p14="http://schemas.microsoft.com/office/powerpoint/2010/main" val="3034584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Erkrankung wird nicht von Mensch zu Mensch übertragen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Daher keine Herdenimmunität möglich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Dennoch wird Impfpflicht regelmäßig gefordert </a:t>
            </a:r>
          </a:p>
          <a:p>
            <a:pPr lvl="1"/>
            <a:r>
              <a:rPr lang="de-DE" dirty="0"/>
              <a:t>von Politikern… </a:t>
            </a:r>
            <a:r>
              <a:rPr lang="de-DE" sz="1400" dirty="0"/>
              <a:t>[CDU 2015, FDP 2017]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29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2E75C7D-C4E0-BA47-95EF-5A6CE826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Tetanus</a:t>
            </a:r>
          </a:p>
        </p:txBody>
      </p:sp>
    </p:spTree>
    <p:extLst>
      <p:ext uri="{BB962C8B-B14F-4D97-AF65-F5344CB8AC3E}">
        <p14:creationId xmlns:p14="http://schemas.microsoft.com/office/powerpoint/2010/main" val="18987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804556" y="1037866"/>
            <a:ext cx="10515600" cy="48600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2400"/>
              </a:spcBef>
              <a:buNone/>
            </a:pPr>
            <a:endParaRPr lang="de-DE" i="1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de-DE" i="1" dirty="0"/>
              <a:t>„Der Zweifel ist der Beginn der Wissenschaft.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de-DE" i="1" dirty="0"/>
              <a:t>Wer an nichts zweifelt, prüft nichts.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de-DE" i="1" dirty="0"/>
              <a:t>Wer nichts prüft, entdeckt nichts.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de-DE" i="1" dirty="0"/>
              <a:t>Wer nichts entdeckt, ist blind und bleibt blind.“</a:t>
            </a:r>
          </a:p>
          <a:p>
            <a:pPr marL="0" indent="0" algn="ctr">
              <a:spcBef>
                <a:spcPts val="2400"/>
              </a:spcBef>
              <a:buNone/>
            </a:pPr>
            <a:endParaRPr lang="de-DE" i="1" dirty="0"/>
          </a:p>
          <a:p>
            <a:pPr marL="0" indent="0" algn="r">
              <a:buNone/>
            </a:pPr>
            <a:r>
              <a:rPr lang="de-DE" dirty="0" err="1"/>
              <a:t>Teilhard</a:t>
            </a:r>
            <a:r>
              <a:rPr lang="de-DE" dirty="0"/>
              <a:t> de </a:t>
            </a:r>
            <a:r>
              <a:rPr lang="de-DE" dirty="0" err="1"/>
              <a:t>Chardin</a:t>
            </a:r>
            <a:r>
              <a:rPr lang="de-DE" dirty="0"/>
              <a:t> (1881 – 1955)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de-DE" sz="1800" dirty="0"/>
              <a:t>Französischer Jesuit, Philosoph und Naturwissenschaftler</a:t>
            </a:r>
          </a:p>
        </p:txBody>
      </p:sp>
    </p:spTree>
    <p:extLst>
      <p:ext uri="{BB962C8B-B14F-4D97-AF65-F5344CB8AC3E}">
        <p14:creationId xmlns:p14="http://schemas.microsoft.com/office/powerpoint/2010/main" val="171878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Impfung erzeugt antitoxische Immunität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Daher grundsätzlich keine klassische Herdenimmunität möglich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Dennoch deutlich Rückgang toxigener </a:t>
            </a:r>
            <a:r>
              <a:rPr lang="de-DE" i="1" dirty="0"/>
              <a:t>C. </a:t>
            </a:r>
            <a:r>
              <a:rPr lang="de-DE" i="1" dirty="0" err="1"/>
              <a:t>diphtheriae</a:t>
            </a:r>
            <a:r>
              <a:rPr lang="de-DE" dirty="0"/>
              <a:t>-Stämme nach Massenimpfungen in Rumänien </a:t>
            </a:r>
            <a:r>
              <a:rPr lang="mr-IN" dirty="0"/>
              <a:t>–</a:t>
            </a:r>
            <a:r>
              <a:rPr lang="de-DE" dirty="0"/>
              <a:t> „</a:t>
            </a:r>
            <a:r>
              <a:rPr lang="de-DE" i="1" dirty="0" err="1"/>
              <a:t>unforeseen</a:t>
            </a:r>
            <a:r>
              <a:rPr lang="de-DE" i="1" dirty="0"/>
              <a:t> </a:t>
            </a:r>
            <a:r>
              <a:rPr lang="de-DE" i="1" dirty="0" err="1"/>
              <a:t>result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mass</a:t>
            </a:r>
            <a:r>
              <a:rPr lang="de-DE" i="1" dirty="0"/>
              <a:t> </a:t>
            </a:r>
            <a:r>
              <a:rPr lang="de-DE" i="1" dirty="0" err="1"/>
              <a:t>vaccination</a:t>
            </a:r>
            <a:r>
              <a:rPr lang="de-DE" dirty="0"/>
              <a:t>“ </a:t>
            </a:r>
            <a:r>
              <a:rPr lang="de-DE" sz="1400" dirty="0"/>
              <a:t>[Pappenheimer 1984, </a:t>
            </a:r>
            <a:r>
              <a:rPr lang="de-DE" sz="1400" dirty="0" err="1"/>
              <a:t>Saragea</a:t>
            </a:r>
            <a:r>
              <a:rPr lang="de-DE" sz="1400" dirty="0"/>
              <a:t> 1979]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effectLst/>
              </a:rPr>
              <a:t>Erklärung: kein evolutionärer Vorteil mehr für toxigene Stämme?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30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6983DF1-F297-3C4E-9F4C-DC7B7278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Diphtherie</a:t>
            </a:r>
          </a:p>
        </p:txBody>
      </p:sp>
    </p:spTree>
    <p:extLst>
      <p:ext uri="{BB962C8B-B14F-4D97-AF65-F5344CB8AC3E}">
        <p14:creationId xmlns:p14="http://schemas.microsoft.com/office/powerpoint/2010/main" val="11002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Offene Fragen: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Ergebnisse wurden nie reproduziert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Stabile epidemiologische Situation trotz unzureichender Bevölkerungsimmunität in westlichen Ländern (auch D </a:t>
            </a:r>
            <a:r>
              <a:rPr lang="de-DE" sz="1400" dirty="0"/>
              <a:t>[RKI 2009]</a:t>
            </a:r>
            <a:r>
              <a:rPr lang="de-DE" dirty="0"/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Rolle impfunabhängiger sozioökonomischer Faktoren für diese Stabilität?! </a:t>
            </a:r>
            <a:r>
              <a:rPr lang="de-DE" sz="1400" dirty="0"/>
              <a:t>[</a:t>
            </a:r>
            <a:r>
              <a:rPr lang="de-DE" sz="1400" dirty="0" err="1"/>
              <a:t>Eskola</a:t>
            </a:r>
            <a:r>
              <a:rPr lang="de-DE" sz="1400" dirty="0"/>
              <a:t> 1998]</a:t>
            </a: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Probleme:</a:t>
            </a:r>
          </a:p>
          <a:p>
            <a:pPr lvl="1"/>
            <a:r>
              <a:rPr lang="de-DE" dirty="0"/>
              <a:t>Zunahme v. C. </a:t>
            </a:r>
            <a:r>
              <a:rPr lang="de-DE" dirty="0" err="1"/>
              <a:t>ulcerans</a:t>
            </a:r>
            <a:r>
              <a:rPr lang="de-DE" dirty="0"/>
              <a:t> in den meisten westlichen Ländern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31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57F4C99-1AC5-424A-8247-ABDA86EC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Diphtherie</a:t>
            </a:r>
          </a:p>
        </p:txBody>
      </p:sp>
    </p:spTree>
    <p:extLst>
      <p:ext uri="{BB962C8B-B14F-4D97-AF65-F5344CB8AC3E}">
        <p14:creationId xmlns:p14="http://schemas.microsoft.com/office/powerpoint/2010/main" val="210616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32</a:t>
            </a:fld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E668D193-C3B9-BF41-80A1-0D0921969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005285"/>
              </p:ext>
            </p:extLst>
          </p:nvPr>
        </p:nvGraphicFramePr>
        <p:xfrm>
          <a:off x="1155700" y="1059544"/>
          <a:ext cx="9880600" cy="521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A94D7FA6-E3CB-FD45-B26C-F675CE98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Diphtherie</a:t>
            </a:r>
          </a:p>
        </p:txBody>
      </p:sp>
    </p:spTree>
    <p:extLst>
      <p:ext uri="{BB962C8B-B14F-4D97-AF65-F5344CB8AC3E}">
        <p14:creationId xmlns:p14="http://schemas.microsoft.com/office/powerpoint/2010/main" val="16749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Probleme: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Unklar, ob Impfimmunität gegen das Toxin von </a:t>
            </a:r>
            <a:r>
              <a:rPr lang="de-DE" i="1" dirty="0"/>
              <a:t>C. </a:t>
            </a:r>
            <a:r>
              <a:rPr lang="de-DE" i="1" dirty="0" err="1"/>
              <a:t>ulcerans</a:t>
            </a:r>
            <a:r>
              <a:rPr lang="de-DE" i="1" dirty="0"/>
              <a:t> </a:t>
            </a:r>
            <a:r>
              <a:rPr lang="de-DE" dirty="0"/>
              <a:t>schützt </a:t>
            </a:r>
            <a:r>
              <a:rPr lang="de-DE" sz="1400" dirty="0"/>
              <a:t>[RKI 2015] </a:t>
            </a:r>
            <a:r>
              <a:rPr lang="mr-IN" dirty="0"/>
              <a:t>–</a:t>
            </a:r>
            <a:r>
              <a:rPr lang="de-DE" dirty="0"/>
              <a:t> Konsequenz für Herdenimmunität?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Erregerreservoir auch Haustiere </a:t>
            </a:r>
            <a:r>
              <a:rPr lang="de-DE" sz="1400" dirty="0"/>
              <a:t>[RKI 2011] </a:t>
            </a:r>
            <a:r>
              <a:rPr lang="mr-IN" dirty="0"/>
              <a:t>–</a:t>
            </a:r>
            <a:r>
              <a:rPr lang="de-DE" dirty="0"/>
              <a:t> Konsequenz für Herdenimmunität?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33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C7099E-74B1-4848-9D6E-E704D80A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Diphtherie</a:t>
            </a:r>
          </a:p>
        </p:txBody>
      </p:sp>
    </p:spTree>
    <p:extLst>
      <p:ext uri="{BB962C8B-B14F-4D97-AF65-F5344CB8AC3E}">
        <p14:creationId xmlns:p14="http://schemas.microsoft.com/office/powerpoint/2010/main" val="20828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Von etwa 13 Millionen Kindern und Jugendlichen in D sind etwa 5,5%, (also etwa 700.000) nicht gegen Polio geimpft </a:t>
            </a:r>
            <a:r>
              <a:rPr lang="de-DE" sz="1400"/>
              <a:t>[RKI 2017]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Der letzte in D erworbene Fall von Polio 1990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Der letzte importierte Fall 1992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34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23A2728-25A4-7A49-B494-AFFD1138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Kinderlähmung</a:t>
            </a:r>
          </a:p>
        </p:txBody>
      </p:sp>
    </p:spTree>
    <p:extLst>
      <p:ext uri="{BB962C8B-B14F-4D97-AF65-F5344CB8AC3E}">
        <p14:creationId xmlns:p14="http://schemas.microsoft.com/office/powerpoint/2010/main" val="2062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In D seit 1998 nur noch IPV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diese </a:t>
            </a:r>
            <a:r>
              <a:rPr lang="de-DE" i="1"/>
              <a:t>„[...] schützt die Geimpften zuverlässig vor Erkrankung […]. Mit IPV geimpfte Personen können sich aber dennoch mit Polio-Viren infizieren und diese unbemerkt ausscheiden und dadurch weiterverbreiten.“ </a:t>
            </a:r>
            <a:r>
              <a:rPr lang="de-DE" sz="1400"/>
              <a:t>[RKI 2017]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Potentiell wird dadurch der Anteil der unerkannt und </a:t>
            </a:r>
            <a:r>
              <a:rPr lang="de-DE" err="1"/>
              <a:t>unerkrankt</a:t>
            </a:r>
            <a:r>
              <a:rPr lang="de-DE"/>
              <a:t> Infizierten erhöht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Gegenteil einer Herdenimmunität?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35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7B1A26B-D847-E149-BDDF-0A836865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Kinderlähmung</a:t>
            </a:r>
          </a:p>
        </p:txBody>
      </p:sp>
    </p:spTree>
    <p:extLst>
      <p:ext uri="{BB962C8B-B14F-4D97-AF65-F5344CB8AC3E}">
        <p14:creationId xmlns:p14="http://schemas.microsoft.com/office/powerpoint/2010/main" val="7061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Die besten Daten zur (Aus-) Wirkung der </a:t>
            </a:r>
            <a:r>
              <a:rPr lang="de-DE" err="1"/>
              <a:t>HiB</a:t>
            </a:r>
            <a:r>
              <a:rPr lang="de-DE"/>
              <a:t>-Impfung liegen aus Skandinavien vor: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vor der Einführung der Impfung praktisch alle invasiven Hi </a:t>
            </a:r>
            <a:r>
              <a:rPr lang="de-DE" err="1"/>
              <a:t>Hi</a:t>
            </a:r>
            <a:r>
              <a:rPr lang="de-DE" i="1" err="1"/>
              <a:t>B</a:t>
            </a:r>
            <a:r>
              <a:rPr lang="de-DE" i="1"/>
              <a:t> </a:t>
            </a:r>
            <a:r>
              <a:rPr lang="de-DE" sz="1400"/>
              <a:t>[</a:t>
            </a:r>
            <a:r>
              <a:rPr lang="de-DE" sz="1400" err="1"/>
              <a:t>Peltola</a:t>
            </a:r>
            <a:r>
              <a:rPr lang="de-DE" sz="1400"/>
              <a:t> 1984, Whittaker 2017]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Gesamtinzidenz ca. 3,5/100.000/a, ≤ 5. LJ 49/100.000/a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Letalität 1 </a:t>
            </a:r>
            <a:r>
              <a:rPr lang="mr-IN"/>
              <a:t>–</a:t>
            </a:r>
            <a:r>
              <a:rPr lang="de-DE"/>
              <a:t> 3% </a:t>
            </a:r>
            <a:r>
              <a:rPr lang="de-DE" sz="1400"/>
              <a:t>[</a:t>
            </a:r>
            <a:r>
              <a:rPr lang="de-DE" sz="1400" err="1"/>
              <a:t>Peltola</a:t>
            </a:r>
            <a:r>
              <a:rPr lang="de-DE" sz="1400"/>
              <a:t> 1990]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36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5FFF66F-FB3A-B143-91BD-1D375313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HiB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4192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 err="1"/>
              <a:t>HiB</a:t>
            </a:r>
            <a:r>
              <a:rPr lang="de-DE" dirty="0"/>
              <a:t>-Impfung zeigte rasch hohe direkte und indirekte Effektivität: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Effektivität in der geimpften Altersgruppe etwa 95%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Deutlicher Rückgang der </a:t>
            </a:r>
            <a:r>
              <a:rPr lang="de-DE" dirty="0" err="1"/>
              <a:t>HiB</a:t>
            </a:r>
            <a:r>
              <a:rPr lang="de-DE" dirty="0"/>
              <a:t>-Erkrankungen auch in Altersgruppen, die nicht selber Zielgruppe der Impfung sind </a:t>
            </a:r>
            <a:r>
              <a:rPr lang="de-DE" sz="1400" dirty="0"/>
              <a:t>[</a:t>
            </a:r>
            <a:r>
              <a:rPr lang="de-DE" sz="1400" dirty="0" err="1"/>
              <a:t>Peltola</a:t>
            </a:r>
            <a:r>
              <a:rPr lang="de-DE" sz="1400" dirty="0"/>
              <a:t> 1999]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Ursache wohl Verminderung der NRR-Besiedlung mit </a:t>
            </a:r>
            <a:r>
              <a:rPr lang="de-DE" dirty="0" err="1"/>
              <a:t>HiB</a:t>
            </a:r>
            <a:r>
              <a:rPr lang="de-DE" dirty="0"/>
              <a:t> </a:t>
            </a:r>
            <a:r>
              <a:rPr lang="de-DE" sz="1400" dirty="0"/>
              <a:t>[</a:t>
            </a:r>
            <a:r>
              <a:rPr lang="de-DE" sz="1400" dirty="0" err="1"/>
              <a:t>Takala</a:t>
            </a:r>
            <a:r>
              <a:rPr lang="de-DE" sz="1400" dirty="0"/>
              <a:t> 1991, Barbour 1996, </a:t>
            </a:r>
            <a:r>
              <a:rPr lang="de-DE" sz="1400" dirty="0" err="1"/>
              <a:t>Jónsdóttir</a:t>
            </a:r>
            <a:r>
              <a:rPr lang="de-DE" sz="1400" dirty="0"/>
              <a:t> 1992]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37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BCB2CEC-6E53-1647-8CD0-3E53A92C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HiB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57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25 Jahre nach Einführung der </a:t>
            </a:r>
            <a:r>
              <a:rPr lang="de-DE" dirty="0" err="1"/>
              <a:t>HiB</a:t>
            </a:r>
            <a:r>
              <a:rPr lang="de-DE" dirty="0"/>
              <a:t>-Impfung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75% der invasiven Hi-Erkrankungen werden durch „Nicht-typisierbare Hi“ (</a:t>
            </a:r>
            <a:r>
              <a:rPr lang="de-DE" dirty="0" err="1"/>
              <a:t>NTHi</a:t>
            </a:r>
            <a:r>
              <a:rPr lang="de-DE" dirty="0"/>
              <a:t>) ausgelöst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Betroffen vor allem Neugeborene (97% der Hi-Infektionen </a:t>
            </a:r>
            <a:r>
              <a:rPr lang="de-DE" dirty="0" err="1"/>
              <a:t>NTHi</a:t>
            </a:r>
            <a:r>
              <a:rPr lang="de-DE" dirty="0"/>
              <a:t>) </a:t>
            </a:r>
            <a:r>
              <a:rPr lang="de-DE" sz="1400" dirty="0"/>
              <a:t>[</a:t>
            </a:r>
            <a:r>
              <a:rPr lang="de-DE" sz="1400" dirty="0" err="1"/>
              <a:t>Witthaker</a:t>
            </a:r>
            <a:r>
              <a:rPr lang="de-DE" sz="1400" dirty="0"/>
              <a:t> 2017]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Altersbezogene Inzidenz 20/100.000/a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Durch keine aktuelle Impfstrategie zu schützen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und Menschen nach dem 65. Geburtstag </a:t>
            </a:r>
            <a:r>
              <a:rPr lang="de-DE" sz="1400" dirty="0"/>
              <a:t>[Puig 2014]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Beides Gruppen mit hoher Komplikationsrate und Letalität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38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54F9E9F-A7FB-424F-83B6-B130745C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HiB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5255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25 Jahre nach Einführung der </a:t>
            </a:r>
            <a:r>
              <a:rPr lang="de-DE" dirty="0" err="1"/>
              <a:t>HiB</a:t>
            </a:r>
            <a:r>
              <a:rPr lang="de-DE" dirty="0"/>
              <a:t>-Impfung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Letalität EU 2017 6 </a:t>
            </a:r>
            <a:r>
              <a:rPr lang="mr-IN" dirty="0"/>
              <a:t>–</a:t>
            </a:r>
            <a:r>
              <a:rPr lang="de-DE" dirty="0"/>
              <a:t> 11%, Skandinavien 7 </a:t>
            </a:r>
            <a:r>
              <a:rPr lang="mr-IN" dirty="0"/>
              <a:t>–</a:t>
            </a:r>
            <a:r>
              <a:rPr lang="de-DE" dirty="0"/>
              <a:t> 25% </a:t>
            </a:r>
            <a:r>
              <a:rPr lang="de-DE" sz="1400" dirty="0"/>
              <a:t>[ECDC </a:t>
            </a:r>
            <a:r>
              <a:rPr lang="de-DE" sz="1400" dirty="0" err="1"/>
              <a:t>Surveillance</a:t>
            </a:r>
            <a:r>
              <a:rPr lang="de-DE" sz="1400" dirty="0"/>
              <a:t> Atlas]</a:t>
            </a:r>
          </a:p>
          <a:p>
            <a:pPr lvl="2"/>
            <a:r>
              <a:rPr lang="de-DE" dirty="0"/>
              <a:t>Vorimpfära: 1 – 3%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80% der Todesfälle ≥ 45. LJ, 65% ≥ 65. LJ </a:t>
            </a:r>
            <a:r>
              <a:rPr lang="de-DE" sz="1400" dirty="0"/>
              <a:t>[ECDC 2016]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Gesamtinzidenz invasiver Hi-Erkrankungen steigt seit 20 Jahren kontinuierlich an </a:t>
            </a:r>
            <a:r>
              <a:rPr lang="de-DE" sz="1400" dirty="0"/>
              <a:t>[ECDC </a:t>
            </a:r>
            <a:r>
              <a:rPr lang="de-DE" sz="1400" dirty="0" err="1"/>
              <a:t>Surveillance</a:t>
            </a:r>
            <a:r>
              <a:rPr lang="de-DE" sz="1400" dirty="0"/>
              <a:t> Atlas]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EU 1998: 0,23/100.000/a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EU 2017: 0,81/100.000/a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Schweden 2017: 2,29/100.000/a </a:t>
            </a:r>
            <a:r>
              <a:rPr lang="mr-IN" dirty="0"/>
              <a:t>–</a:t>
            </a:r>
            <a:r>
              <a:rPr lang="de-DE" dirty="0"/>
              <a:t> fast Vorimpf-Niveau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39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6E989B3-F5E3-3B48-AC68-E1C021B6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HiB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554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Herdenimmunität </a:t>
            </a:r>
            <a:r>
              <a:rPr lang="mr-IN" dirty="0"/>
              <a:t>–</a:t>
            </a:r>
            <a:r>
              <a:rPr lang="de-DE" dirty="0"/>
              <a:t> Die Grundlagen</a:t>
            </a:r>
          </a:p>
          <a:p>
            <a:pPr lvl="1"/>
            <a:r>
              <a:rPr lang="de-DE" dirty="0"/>
              <a:t>Basisreproduktionszahl, Herdenimmunitätsschwelle, Durchimpfungsraten, Impfstoffeffektivität...</a:t>
            </a:r>
          </a:p>
          <a:p>
            <a:pPr>
              <a:spcBef>
                <a:spcPts val="1200"/>
              </a:spcBef>
            </a:pPr>
            <a:r>
              <a:rPr lang="de-DE" dirty="0"/>
              <a:t>Herdenimmunität </a:t>
            </a:r>
            <a:r>
              <a:rPr lang="mr-IN" dirty="0"/>
              <a:t>–</a:t>
            </a:r>
            <a:r>
              <a:rPr lang="de-DE" dirty="0"/>
              <a:t> Die einzelnen Impfungen</a:t>
            </a:r>
          </a:p>
          <a:p>
            <a:endParaRPr lang="de-DE" dirty="0"/>
          </a:p>
          <a:p>
            <a:r>
              <a:rPr lang="de-DE" dirty="0"/>
              <a:t>Herdenimmunität und Impfungen </a:t>
            </a:r>
            <a:r>
              <a:rPr lang="mr-IN" dirty="0"/>
              <a:t>–</a:t>
            </a:r>
            <a:r>
              <a:rPr lang="de-DE" dirty="0"/>
              <a:t> Das </a:t>
            </a:r>
            <a:r>
              <a:rPr lang="de-DE" dirty="0" err="1"/>
              <a:t>Résumée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4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F1F0FA-8FF9-ED48-8380-D27583E6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Übersicht</a:t>
            </a:r>
          </a:p>
        </p:txBody>
      </p:sp>
    </p:spTree>
    <p:extLst>
      <p:ext uri="{BB962C8B-B14F-4D97-AF65-F5344CB8AC3E}">
        <p14:creationId xmlns:p14="http://schemas.microsoft.com/office/powerpoint/2010/main" val="169801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Basel, Februar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40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6E989B3-F5E3-3B48-AC68-E1C021B6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HiB</a:t>
            </a:r>
            <a:endParaRPr lang="de-DE" sz="2400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36FF9E0D-C193-4547-92AD-B439CE61E1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771016"/>
              </p:ext>
            </p:extLst>
          </p:nvPr>
        </p:nvGraphicFramePr>
        <p:xfrm>
          <a:off x="186117" y="1093720"/>
          <a:ext cx="11717267" cy="539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22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series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Basel, Februar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41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6E989B3-F5E3-3B48-AC68-E1C021B6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HiB</a:t>
            </a:r>
            <a:endParaRPr lang="de-DE" sz="2400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4CA6C40-DC26-7B41-8558-6A3858AD5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898733"/>
              </p:ext>
            </p:extLst>
          </p:nvPr>
        </p:nvGraphicFramePr>
        <p:xfrm>
          <a:off x="129473" y="1229989"/>
          <a:ext cx="12062527" cy="455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63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Impfung schützt sehr unvollständig vor der Erkrankung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72 </a:t>
            </a:r>
            <a:r>
              <a:rPr lang="mr-IN" dirty="0"/>
              <a:t>–</a:t>
            </a:r>
            <a:r>
              <a:rPr lang="de-DE" dirty="0"/>
              <a:t> 89% der Erkrankten waren bei den letzten größeren Epidemien mindestens zweimal geimpft </a:t>
            </a:r>
            <a:r>
              <a:rPr lang="de-DE" sz="1400" dirty="0"/>
              <a:t>[Dayan 2008, CDC 2010, CDC 2016, </a:t>
            </a:r>
            <a:r>
              <a:rPr lang="de-DE" sz="1400" dirty="0" err="1"/>
              <a:t>Ferenczi</a:t>
            </a:r>
            <a:r>
              <a:rPr lang="de-DE" sz="1400" dirty="0"/>
              <a:t> 2020]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Herdenimmunität??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42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7754B7A-DF6C-F94C-B0DF-B70E13CE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Mumps</a:t>
            </a:r>
          </a:p>
        </p:txBody>
      </p:sp>
    </p:spTree>
    <p:extLst>
      <p:ext uri="{BB962C8B-B14F-4D97-AF65-F5344CB8AC3E}">
        <p14:creationId xmlns:p14="http://schemas.microsoft.com/office/powerpoint/2010/main" val="11637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Auswirkung der Impfstrategie auf Bevölkerungsimmunität:</a:t>
            </a:r>
          </a:p>
          <a:p>
            <a:pPr lvl="1"/>
            <a:r>
              <a:rPr lang="de-DE" dirty="0"/>
              <a:t>Vor-</a:t>
            </a:r>
            <a:r>
              <a:rPr lang="de-DE" dirty="0" err="1"/>
              <a:t>Impfära</a:t>
            </a:r>
            <a:r>
              <a:rPr lang="de-DE" dirty="0"/>
              <a:t>: 90% der Bevölkerung hatten Mumps bis zum 14. Geburtstag durchlebt </a:t>
            </a:r>
            <a:r>
              <a:rPr lang="de-DE" sz="1400" dirty="0"/>
              <a:t>[</a:t>
            </a:r>
            <a:r>
              <a:rPr lang="de-DE" sz="1400" dirty="0" err="1"/>
              <a:t>Quinlisk</a:t>
            </a:r>
            <a:r>
              <a:rPr lang="de-DE" sz="1400" dirty="0"/>
              <a:t> 2012]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 err="1"/>
              <a:t>Impfära</a:t>
            </a:r>
            <a:r>
              <a:rPr lang="de-DE" dirty="0"/>
              <a:t>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Auswirkungen der Impfstrategie auf Komplikationshäufigkeit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Hodenentzündung vor der Pubertät </a:t>
            </a:r>
            <a:r>
              <a:rPr lang="de-DE" i="1" dirty="0"/>
              <a:t>„</a:t>
            </a:r>
            <a:r>
              <a:rPr lang="de-DE" i="1" dirty="0" err="1"/>
              <a:t>extremely</a:t>
            </a:r>
            <a:r>
              <a:rPr lang="de-DE" i="1" dirty="0"/>
              <a:t> rare“ </a:t>
            </a:r>
            <a:r>
              <a:rPr lang="de-DE" sz="1400" dirty="0"/>
              <a:t>[Nelson 2015]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Hodenentzündung ab Pubertät in bis zu 30% der Fälle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Haupterkrankungsalter derzeit zwischen 15 und 19 Jahren </a:t>
            </a:r>
            <a:r>
              <a:rPr lang="de-DE" sz="1400" dirty="0"/>
              <a:t>[RKI 2013]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DE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43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23C8189-B5C9-9542-A8DF-6D45F22A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Mumps</a:t>
            </a:r>
          </a:p>
        </p:txBody>
      </p:sp>
    </p:spTree>
    <p:extLst>
      <p:ext uri="{BB962C8B-B14F-4D97-AF65-F5344CB8AC3E}">
        <p14:creationId xmlns:p14="http://schemas.microsoft.com/office/powerpoint/2010/main" val="2018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Widersprüchliche (unverstandene?) epidemiologische Situation: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44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CA4503-2641-CE4C-8253-81231409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Meningokokken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528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45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CA4503-2641-CE4C-8253-81231409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Meningokokken</a:t>
            </a:r>
            <a:endParaRPr lang="de-DE" sz="2400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029229"/>
              </p:ext>
            </p:extLst>
          </p:nvPr>
        </p:nvGraphicFramePr>
        <p:xfrm>
          <a:off x="56644" y="1104720"/>
          <a:ext cx="12135356" cy="539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1">
            <a:extLst>
              <a:ext uri="{FF2B5EF4-FFF2-40B4-BE49-F238E27FC236}">
                <a16:creationId xmlns:a16="http://schemas.microsoft.com/office/drawing/2014/main" id="{6871BCA1-C607-A34D-8A1C-CF4B9F5755D1}"/>
              </a:ext>
            </a:extLst>
          </p:cNvPr>
          <p:cNvSpPr txBox="1"/>
          <p:nvPr/>
        </p:nvSpPr>
        <p:spPr>
          <a:xfrm rot="16200000">
            <a:off x="2538022" y="3360386"/>
            <a:ext cx="3067219" cy="379988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</a:t>
            </a:r>
            <a:r>
              <a:rPr lang="de-DE" sz="18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de-DE" sz="1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C-Impfung</a:t>
            </a:r>
          </a:p>
        </p:txBody>
      </p:sp>
    </p:spTree>
    <p:extLst>
      <p:ext uri="{BB962C8B-B14F-4D97-AF65-F5344CB8AC3E}">
        <p14:creationId xmlns:p14="http://schemas.microsoft.com/office/powerpoint/2010/main" val="6239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Widersprüchliche (unverstandene?) epidemiologische Situation: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 nur 1,3 </a:t>
            </a:r>
            <a:r>
              <a:rPr lang="mr-IN" dirty="0"/>
              <a:t>–</a:t>
            </a:r>
            <a:r>
              <a:rPr lang="de-DE" dirty="0"/>
              <a:t> </a:t>
            </a:r>
            <a:r>
              <a:rPr lang="de-DE" i="1" dirty="0"/>
              <a:t>H</a:t>
            </a:r>
            <a:r>
              <a:rPr lang="de-DE" dirty="0"/>
              <a:t> 25%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Durchimpfungsraten bei Einschulung 90% </a:t>
            </a:r>
            <a:r>
              <a:rPr lang="de-DE" sz="1400" dirty="0"/>
              <a:t>[RKI 2017]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i="1" dirty="0"/>
              <a:t>„kein ausgeprägter Herdeneffekt“</a:t>
            </a:r>
          </a:p>
          <a:p>
            <a:pPr lvl="1"/>
            <a:r>
              <a:rPr lang="de-DE" i="1" dirty="0"/>
              <a:t>"Insgesamt sprechen diese Ergebnisse weiterhin vor allem für einen direkten Schutzeffekt der Impfung in den Altersgruppen mit hohen </a:t>
            </a:r>
            <a:r>
              <a:rPr lang="de-DE" i="1" dirty="0" err="1"/>
              <a:t>Men</a:t>
            </a:r>
            <a:r>
              <a:rPr lang="de-DE" i="1" dirty="0"/>
              <a:t> C-Impfquoten, aber noch nicht für einen ausgeprägten Herdenschutz."</a:t>
            </a:r>
            <a:r>
              <a:rPr lang="de-DE" dirty="0"/>
              <a:t> </a:t>
            </a:r>
            <a:r>
              <a:rPr lang="de-DE" sz="1400" dirty="0"/>
              <a:t>[RKI 2016]</a:t>
            </a:r>
            <a:r>
              <a:rPr lang="mr-IN" sz="1400" dirty="0"/>
              <a:t> </a:t>
            </a:r>
            <a:r>
              <a:rPr lang="mr-IN" dirty="0">
                <a:latin typeface="Arial" panose="020B0604020202020204" pitchFamily="34" charset="0"/>
              </a:rPr>
              <a:t>–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10 Jahre nach Einführung der Impfempfehlung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anderen Ländern (UK, Kanada) Hinweise auf Herdenimmunität der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MenC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-Impfung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46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CA4503-2641-CE4C-8253-81231409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Meningokokken</a:t>
            </a:r>
            <a:r>
              <a:rPr lang="de-DE" sz="2400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7994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Kein Effekt der Impfung auf den </a:t>
            </a:r>
            <a:r>
              <a:rPr lang="de-DE" dirty="0" err="1"/>
              <a:t>Men</a:t>
            </a:r>
            <a:r>
              <a:rPr lang="de-DE" dirty="0"/>
              <a:t> B-Trägerstatus</a:t>
            </a:r>
          </a:p>
          <a:p>
            <a:pPr lvl="1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Australian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4CMenB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discernible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carriage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disease-causing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meningococci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B.“</a:t>
            </a:r>
          </a:p>
          <a:p>
            <a:pPr lvl="1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“These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highlight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vaccination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unlikely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.” 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[Marshall 2020]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Große Studie, &gt; 24.000 Jugendliche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Finanziert von GSK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47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CA4503-2641-CE4C-8253-81231409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Meningokokken</a:t>
            </a:r>
            <a:r>
              <a:rPr lang="de-DE" sz="2400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0689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Herdenimmunität </a:t>
            </a:r>
            <a:r>
              <a:rPr lang="mr-IN" dirty="0"/>
              <a:t>–</a:t>
            </a:r>
            <a:r>
              <a:rPr lang="de-DE" dirty="0"/>
              <a:t> Die Grundlagen</a:t>
            </a:r>
          </a:p>
          <a:p>
            <a:endParaRPr lang="de-DE" dirty="0"/>
          </a:p>
          <a:p>
            <a:r>
              <a:rPr lang="de-DE" dirty="0"/>
              <a:t>Herdenimmunität </a:t>
            </a:r>
            <a:r>
              <a:rPr lang="mr-IN" dirty="0"/>
              <a:t>–</a:t>
            </a:r>
            <a:r>
              <a:rPr lang="de-DE" dirty="0"/>
              <a:t> Die einzelnen Impfungen</a:t>
            </a:r>
          </a:p>
          <a:p>
            <a:endParaRPr lang="de-DE" dirty="0"/>
          </a:p>
          <a:p>
            <a:r>
              <a:rPr lang="de-DE" dirty="0"/>
              <a:t>Herdenimmunität und Impfungen </a:t>
            </a:r>
            <a:r>
              <a:rPr lang="mr-IN" dirty="0"/>
              <a:t>–</a:t>
            </a:r>
            <a:r>
              <a:rPr lang="de-DE" dirty="0"/>
              <a:t> </a:t>
            </a:r>
            <a:r>
              <a:rPr lang="de-DE" b="1" dirty="0"/>
              <a:t>Das </a:t>
            </a:r>
            <a:r>
              <a:rPr lang="de-DE" b="1" dirty="0" err="1"/>
              <a:t>Résumée</a:t>
            </a:r>
            <a:endParaRPr lang="de-DE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48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F1F0FA-8FF9-ED48-8380-D27583E6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Übersicht</a:t>
            </a:r>
          </a:p>
        </p:txBody>
      </p:sp>
    </p:spTree>
    <p:extLst>
      <p:ext uri="{BB962C8B-B14F-4D97-AF65-F5344CB8AC3E}">
        <p14:creationId xmlns:p14="http://schemas.microsoft.com/office/powerpoint/2010/main" val="1000202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49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CA4503-2641-CE4C-8253-81231409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endParaRPr lang="de-DE" sz="2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5E63AEB-98D6-8344-95CB-611FF1A67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07" y="512113"/>
            <a:ext cx="10054786" cy="60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Herdenimmunität </a:t>
            </a:r>
            <a:r>
              <a:rPr lang="mr-IN" dirty="0"/>
              <a:t>–</a:t>
            </a:r>
            <a:r>
              <a:rPr lang="de-DE" dirty="0"/>
              <a:t> </a:t>
            </a:r>
            <a:r>
              <a:rPr lang="de-DE" b="1" dirty="0"/>
              <a:t>Die Grundlagen</a:t>
            </a:r>
          </a:p>
          <a:p>
            <a:endParaRPr lang="de-DE" dirty="0"/>
          </a:p>
          <a:p>
            <a:r>
              <a:rPr lang="de-DE" dirty="0"/>
              <a:t>Herdenimmunität </a:t>
            </a:r>
            <a:r>
              <a:rPr lang="mr-IN" dirty="0"/>
              <a:t>–</a:t>
            </a:r>
            <a:r>
              <a:rPr lang="de-DE" dirty="0"/>
              <a:t> Die einzelnen Impfungen</a:t>
            </a:r>
          </a:p>
          <a:p>
            <a:endParaRPr lang="de-DE" dirty="0"/>
          </a:p>
          <a:p>
            <a:r>
              <a:rPr lang="de-DE" dirty="0"/>
              <a:t>Herdenimmunität und Impfungen </a:t>
            </a:r>
            <a:r>
              <a:rPr lang="mr-IN" dirty="0"/>
              <a:t>–</a:t>
            </a:r>
            <a:r>
              <a:rPr lang="de-DE" dirty="0"/>
              <a:t> Das </a:t>
            </a:r>
            <a:r>
              <a:rPr lang="de-DE" dirty="0" err="1"/>
              <a:t>Résumée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5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F1F0FA-8FF9-ED48-8380-D27583E6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Übersicht</a:t>
            </a:r>
          </a:p>
        </p:txBody>
      </p:sp>
    </p:spTree>
    <p:extLst>
      <p:ext uri="{BB962C8B-B14F-4D97-AF65-F5344CB8AC3E}">
        <p14:creationId xmlns:p14="http://schemas.microsoft.com/office/powerpoint/2010/main" val="1204884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Eine durch Impfungen vermittelte „Herdenimmunität“</a:t>
            </a:r>
          </a:p>
          <a:p>
            <a:pPr lvl="1"/>
            <a:r>
              <a:rPr lang="de-DE"/>
              <a:t>ist aktuell zwar das klassische Argument für eine moralische oder juristische Impfpflicht</a:t>
            </a:r>
          </a:p>
          <a:p>
            <a:pPr lvl="1"/>
            <a:r>
              <a:rPr lang="de-DE"/>
              <a:t>ist aber klinisch und epidemiologisch relevant nur bei sehr (!) wenigen Impfungen anzunehmen</a:t>
            </a:r>
          </a:p>
          <a:p>
            <a:pPr lvl="1"/>
            <a:r>
              <a:rPr lang="de-DE"/>
              <a:t>ist keineswegs gleichbedeutend mit der Herdenimmunität durch durchgemachte Erkrankungen</a:t>
            </a:r>
          </a:p>
          <a:p>
            <a:pPr lvl="1"/>
            <a:r>
              <a:rPr lang="de-DE"/>
              <a:t>ist trotz hoher Durchimpfungsraten als alleiniger Grund nicht ausreichend, das gesunde Überleben der zahlreichen </a:t>
            </a:r>
            <a:r>
              <a:rPr lang="de-DE" err="1"/>
              <a:t>Ungeimpften</a:t>
            </a:r>
            <a:r>
              <a:rPr lang="de-DE"/>
              <a:t> oder die stabile epidemiologische Situation in Westeuropa zu erklären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50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597F2BA-4CE4-5F46-ADB2-59DB4958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Résumée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478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/>
              <a:t>Eine durch Impfungen vermittelte „Herdenimmunität“</a:t>
            </a:r>
          </a:p>
          <a:p>
            <a:pPr lvl="1"/>
            <a:r>
              <a:rPr lang="de-DE"/>
              <a:t>kann für die Bevölkerungsimmunität und Epidemiologie einzelner Erkrankungen auch negative Effekte haben, wie bei</a:t>
            </a:r>
          </a:p>
          <a:p>
            <a:pPr lvl="2"/>
            <a:r>
              <a:rPr lang="de-DE"/>
              <a:t>Mumps (Rechtsverschiebung mit erhöhtem Komplikationsrisiko)</a:t>
            </a:r>
          </a:p>
          <a:p>
            <a:pPr lvl="2"/>
            <a:r>
              <a:rPr lang="de-DE" err="1"/>
              <a:t>HiB</a:t>
            </a:r>
            <a:r>
              <a:rPr lang="de-DE"/>
              <a:t> (</a:t>
            </a:r>
            <a:r>
              <a:rPr lang="de-DE" err="1"/>
              <a:t>Serotypenverschiebung</a:t>
            </a:r>
            <a:r>
              <a:rPr lang="de-DE"/>
              <a:t> mit Zunahme der Letalität)</a:t>
            </a:r>
          </a:p>
          <a:p>
            <a:pPr lvl="2"/>
            <a:r>
              <a:rPr lang="de-DE"/>
              <a:t>Pneumokokken (</a:t>
            </a:r>
            <a:r>
              <a:rPr lang="de-DE" err="1"/>
              <a:t>Serotypenverschiebung</a:t>
            </a:r>
            <a:r>
              <a:rPr lang="de-DE"/>
              <a:t> ohne substantielle Reduktion der Krankheitslast)</a:t>
            </a:r>
          </a:p>
          <a:p>
            <a:pPr lvl="2"/>
            <a:r>
              <a:rPr lang="de-DE"/>
              <a:t>Windpocken (auch langfristige Zunahme von H. zoster und Todesfällen)</a:t>
            </a:r>
          </a:p>
          <a:p>
            <a:pPr marL="457200" lvl="1" indent="0">
              <a:buNone/>
            </a:pPr>
            <a:r>
              <a:rPr lang="de-DE"/>
              <a:t>gezeigt werden konnte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51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708BB9C-0D53-FA49-B0D3-30A6289F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Résumée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387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endParaRPr lang="de-DE" i="1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de-DE" i="1" dirty="0"/>
              <a:t>„Man </a:t>
            </a:r>
            <a:r>
              <a:rPr lang="de-DE" i="1" dirty="0" err="1"/>
              <a:t>muß</a:t>
            </a:r>
            <a:r>
              <a:rPr lang="de-DE" i="1" dirty="0"/>
              <a:t> die Dinge so einfach wie möglich machen.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de-DE" i="1" dirty="0"/>
              <a:t>Aber nicht einfacher.“</a:t>
            </a:r>
          </a:p>
          <a:p>
            <a:pPr marL="0" indent="0" algn="ctr">
              <a:spcBef>
                <a:spcPts val="2400"/>
              </a:spcBef>
              <a:buNone/>
            </a:pPr>
            <a:endParaRPr lang="de-DE" i="1" dirty="0"/>
          </a:p>
          <a:p>
            <a:pPr marL="0" indent="0" algn="r">
              <a:buNone/>
            </a:pPr>
            <a:r>
              <a:rPr lang="de-DE" dirty="0"/>
              <a:t>Albert Einstein (1879 – 1955)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de-DE" sz="1800" dirty="0"/>
              <a:t>Physiker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52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95E9D6D-2BB0-EB43-8BFE-3E7843AF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 err="1"/>
              <a:t>Résumée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766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76867" y="1130446"/>
            <a:ext cx="11549269" cy="5392242"/>
          </a:xfrm>
        </p:spPr>
        <p:txBody>
          <a:bodyPr>
            <a:normAutofit fontScale="92500" lnSpcReduction="10000"/>
          </a:bodyPr>
          <a:lstStyle/>
          <a:p>
            <a:pPr marL="90488" indent="-90488">
              <a:spcAft>
                <a:spcPts val="600"/>
              </a:spcAft>
            </a:pPr>
            <a:r>
              <a:rPr lang="en-US" sz="1400" dirty="0" err="1"/>
              <a:t>Althouse</a:t>
            </a:r>
            <a:r>
              <a:rPr lang="en-US" sz="1400" dirty="0"/>
              <a:t> BM. 2015. BMC Med. Jun 24;13:146. </a:t>
            </a:r>
            <a:r>
              <a:rPr lang="en-US" sz="1400" dirty="0" err="1"/>
              <a:t>doi</a:t>
            </a:r>
            <a:r>
              <a:rPr lang="en-US" sz="1400" dirty="0"/>
              <a:t>: 10.1186/s12916-015-0382-8.</a:t>
            </a:r>
          </a:p>
          <a:p>
            <a:pPr marL="90488" indent="-90488">
              <a:spcAft>
                <a:spcPts val="600"/>
              </a:spcAft>
            </a:pPr>
            <a:r>
              <a:rPr lang="de-DE" sz="1400" dirty="0" err="1">
                <a:ea typeface="Arial" charset="0"/>
                <a:cs typeface="Arial" charset="0"/>
              </a:rPr>
              <a:t>Arinaminpathy</a:t>
            </a:r>
            <a:r>
              <a:rPr lang="de-DE" sz="1400" dirty="0">
                <a:ea typeface="Arial" charset="0"/>
                <a:cs typeface="Arial" charset="0"/>
              </a:rPr>
              <a:t> N. </a:t>
            </a:r>
            <a:r>
              <a:rPr lang="de-DE" sz="1400" dirty="0" err="1">
                <a:ea typeface="Arial" charset="0"/>
                <a:cs typeface="Arial" charset="0"/>
              </a:rPr>
              <a:t>AmJEpidemiol</a:t>
            </a:r>
            <a:r>
              <a:rPr lang="de-DE" sz="1400" dirty="0">
                <a:ea typeface="Arial" charset="0"/>
                <a:cs typeface="Arial" charset="0"/>
              </a:rPr>
              <a:t>. 2017;186(1):92–100 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Barbour ML. 1996. Emerging infectious diseases. 2(3):176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Baxter R. 2017. Pediatrics. 139(5):e20164091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van Boven M. 2010. Journal of The Royal Society Interface. 7(52):1537–44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Biggerstaff et al. BMC Infectious Diseases 2014, 14:480 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Castagnini</a:t>
            </a:r>
            <a:r>
              <a:rPr lang="en-US" sz="1400" dirty="0"/>
              <a:t> LA. 2012. Clinical Infectious Diseases. 54(1):78–84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CDC. 2010. MMWR. Morbidity and Mortality Weekly Report. 59(5):125–29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CDC. 2016. MMWR. Morbidity and Mortality Weekly Report. 65(29):731–34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CDC. 2017. https://</a:t>
            </a:r>
            <a:r>
              <a:rPr lang="en-US" sz="1400" dirty="0" err="1"/>
              <a:t>www.cdc.gov</a:t>
            </a:r>
            <a:r>
              <a:rPr lang="en-US" sz="1400" dirty="0"/>
              <a:t>/pertussis/about/</a:t>
            </a:r>
            <a:r>
              <a:rPr lang="en-US" sz="1400" dirty="0" err="1"/>
              <a:t>faqs.html</a:t>
            </a:r>
            <a:endParaRPr lang="en-US" sz="1400" dirty="0"/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CDU. 2015. https://</a:t>
            </a:r>
            <a:r>
              <a:rPr lang="en-US" sz="1400" dirty="0" err="1"/>
              <a:t>www.cdu.de</a:t>
            </a:r>
            <a:r>
              <a:rPr lang="en-US" sz="1400" dirty="0"/>
              <a:t>/system/</a:t>
            </a:r>
            <a:r>
              <a:rPr lang="en-US" sz="1400" dirty="0" err="1"/>
              <a:t>tdf</a:t>
            </a:r>
            <a:r>
              <a:rPr lang="en-US" sz="1400" dirty="0"/>
              <a:t>/media/</a:t>
            </a:r>
            <a:r>
              <a:rPr lang="en-US" sz="1400" dirty="0" err="1"/>
              <a:t>dokumente</a:t>
            </a:r>
            <a:r>
              <a:rPr lang="en-US" sz="1400" dirty="0"/>
              <a:t>/</a:t>
            </a:r>
            <a:r>
              <a:rPr lang="en-US" sz="1400" dirty="0" err="1"/>
              <a:t>sonstige-beschluesse.pdf?file</a:t>
            </a:r>
            <a:r>
              <a:rPr lang="en-US" sz="1400" dirty="0"/>
              <a:t>=1.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Dayan GH. 2008. New England Journal of Medicine. 358(15):1580–1589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ECDC. 2016. Annual Epidemiological Report 2016 – Invasive </a:t>
            </a:r>
            <a:r>
              <a:rPr lang="en-US" sz="1400" dirty="0" err="1"/>
              <a:t>Haemophilus</a:t>
            </a:r>
            <a:r>
              <a:rPr lang="en-US" sz="1400" dirty="0"/>
              <a:t> influenzae disease. Stockholm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Eskola</a:t>
            </a:r>
            <a:r>
              <a:rPr lang="en-US" sz="1400" dirty="0"/>
              <a:t> J, </a:t>
            </a:r>
            <a:r>
              <a:rPr lang="en-US" sz="1400" dirty="0" err="1"/>
              <a:t>Lumio</a:t>
            </a:r>
            <a:r>
              <a:rPr lang="en-US" sz="1400" dirty="0"/>
              <a:t> J, </a:t>
            </a:r>
            <a:r>
              <a:rPr lang="en-US" sz="1400" dirty="0" err="1"/>
              <a:t>Vuopio-Varkila</a:t>
            </a:r>
            <a:r>
              <a:rPr lang="en-US" sz="1400" dirty="0"/>
              <a:t> J. 1998. British Medical Bulletin. 54(3):635–645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FDP. 2017. https://</a:t>
            </a:r>
            <a:r>
              <a:rPr lang="en-US" sz="1400" dirty="0" err="1"/>
              <a:t>www.fdp.de</a:t>
            </a:r>
            <a:r>
              <a:rPr lang="en-US" sz="1400" dirty="0"/>
              <a:t>/sites/default/files/uploads/2017/05/08/2017-04-29-bpt-kindeswohl-schuetzen-recht-auf-impfung-fuer-alle-kinder.pdf.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Ferenczi A.2020. Euro </a:t>
            </a:r>
            <a:r>
              <a:rPr lang="en-US" sz="1400" dirty="0" err="1"/>
              <a:t>Surveill</a:t>
            </a:r>
            <a:r>
              <a:rPr lang="en-US" sz="1400" dirty="0"/>
              <a:t>. 2020;25(4):</a:t>
            </a:r>
            <a:r>
              <a:rPr lang="en-US" sz="1400" dirty="0" err="1"/>
              <a:t>pii</a:t>
            </a:r>
            <a:r>
              <a:rPr lang="en-US" sz="1400" dirty="0"/>
              <a:t>=2000047. https://</a:t>
            </a:r>
            <a:r>
              <a:rPr lang="en-US" sz="1400" dirty="0" err="1"/>
              <a:t>doi.org</a:t>
            </a:r>
            <a:r>
              <a:rPr lang="en-US" sz="1400" dirty="0"/>
              <a:t>/10.2807/1560-7917.ES.2020.25.4.2000047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Fine PE. 1993. </a:t>
            </a:r>
            <a:r>
              <a:rPr lang="en-US" sz="1400" i="1" dirty="0"/>
              <a:t>Epidemiologic reviews</a:t>
            </a:r>
            <a:r>
              <a:rPr lang="en-US" sz="1400" dirty="0"/>
              <a:t>. 15(2):265–302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Francis, T. 1960. On the doctrine of original antigenic sin. Proc. Am. Philos. Soc. 104: 572–578.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Gelderblom</a:t>
            </a:r>
            <a:r>
              <a:rPr lang="en-US" sz="1400" dirty="0"/>
              <a:t> H. 1996. Die </a:t>
            </a:r>
            <a:r>
              <a:rPr lang="en-US" sz="1400" dirty="0" err="1"/>
              <a:t>Ausrottung</a:t>
            </a:r>
            <a:r>
              <a:rPr lang="en-US" sz="1400" dirty="0"/>
              <a:t> der </a:t>
            </a:r>
            <a:r>
              <a:rPr lang="en-US" sz="1400" dirty="0" err="1"/>
              <a:t>Pocken</a:t>
            </a:r>
            <a:r>
              <a:rPr lang="en-US" sz="1400" dirty="0"/>
              <a:t>. </a:t>
            </a:r>
            <a:r>
              <a:rPr lang="en-US" sz="1400" dirty="0" err="1"/>
              <a:t>Spektrum.de</a:t>
            </a:r>
            <a:r>
              <a:rPr lang="en-US" sz="1400" dirty="0"/>
              <a:t>. http://</a:t>
            </a:r>
            <a:r>
              <a:rPr lang="en-US" sz="1400" dirty="0" err="1"/>
              <a:t>www.spektrum.de</a:t>
            </a:r>
            <a:r>
              <a:rPr lang="en-US" sz="1400" dirty="0"/>
              <a:t>/</a:t>
            </a:r>
            <a:r>
              <a:rPr lang="en-US" sz="1400" dirty="0" err="1"/>
              <a:t>magazin</a:t>
            </a:r>
            <a:r>
              <a:rPr lang="en-US" sz="1400" dirty="0"/>
              <a:t>/die-</a:t>
            </a:r>
            <a:r>
              <a:rPr lang="en-US" sz="1400" dirty="0" err="1"/>
              <a:t>ausrottung</a:t>
            </a:r>
            <a:r>
              <a:rPr lang="en-US" sz="1400" dirty="0"/>
              <a:t>-der-</a:t>
            </a:r>
            <a:r>
              <a:rPr lang="en-US" sz="1400" dirty="0" err="1"/>
              <a:t>pocken</a:t>
            </a:r>
            <a:r>
              <a:rPr lang="en-US" sz="1400" dirty="0"/>
              <a:t>/823065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Healy CM. 2015. The Pediatric Infectious Disease Journal. 34(1):22–26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Jónsdóttir</a:t>
            </a:r>
            <a:r>
              <a:rPr lang="en-US" sz="1400" dirty="0"/>
              <a:t> KE.1992. The Lancet. 340(8813):252–53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53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95E9D6D-2BB0-EB43-8BFE-3E7843AF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Literatur I</a:t>
            </a:r>
          </a:p>
        </p:txBody>
      </p:sp>
    </p:spTree>
    <p:extLst>
      <p:ext uri="{BB962C8B-B14F-4D97-AF65-F5344CB8AC3E}">
        <p14:creationId xmlns:p14="http://schemas.microsoft.com/office/powerpoint/2010/main" val="2333144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76867" y="1104719"/>
            <a:ext cx="11549269" cy="5392242"/>
          </a:xfrm>
        </p:spPr>
        <p:txBody>
          <a:bodyPr>
            <a:noAutofit/>
          </a:bodyPr>
          <a:lstStyle/>
          <a:p>
            <a:pPr marL="90488" indent="-90488">
              <a:spcAft>
                <a:spcPts val="600"/>
              </a:spcAft>
            </a:pPr>
            <a:r>
              <a:rPr lang="de-DE" sz="1400" dirty="0" err="1">
                <a:ea typeface="Arial" charset="0"/>
                <a:cs typeface="Arial" charset="0"/>
              </a:rPr>
              <a:t>Lessler</a:t>
            </a:r>
            <a:r>
              <a:rPr lang="de-DE" sz="1400" dirty="0">
                <a:ea typeface="Arial" charset="0"/>
                <a:cs typeface="Arial" charset="0"/>
              </a:rPr>
              <a:t> J. </a:t>
            </a:r>
            <a:r>
              <a:rPr lang="de-DE" sz="1400" dirty="0" err="1">
                <a:ea typeface="Arial" charset="0"/>
                <a:cs typeface="Arial" charset="0"/>
              </a:rPr>
              <a:t>PLoS</a:t>
            </a:r>
            <a:r>
              <a:rPr lang="de-DE" sz="1400" dirty="0">
                <a:ea typeface="Arial" charset="0"/>
                <a:cs typeface="Arial" charset="0"/>
              </a:rPr>
              <a:t> </a:t>
            </a:r>
            <a:r>
              <a:rPr lang="de-DE" sz="1400" dirty="0" err="1">
                <a:ea typeface="Arial" charset="0"/>
                <a:cs typeface="Arial" charset="0"/>
              </a:rPr>
              <a:t>pathogens</a:t>
            </a:r>
            <a:r>
              <a:rPr lang="de-DE" sz="1400" dirty="0">
                <a:ea typeface="Arial" charset="0"/>
                <a:cs typeface="Arial" charset="0"/>
              </a:rPr>
              <a:t>. 2012; 8 (7), e1002802. </a:t>
            </a:r>
          </a:p>
          <a:p>
            <a:pPr marL="90488" indent="-90488">
              <a:spcAft>
                <a:spcPts val="600"/>
              </a:spcAft>
            </a:pPr>
            <a:r>
              <a:rPr lang="de-DE" sz="1400" dirty="0">
                <a:ea typeface="Arial" charset="0"/>
                <a:cs typeface="Arial" charset="0"/>
              </a:rPr>
              <a:t>Marshall HS. 2020. N Eng J </a:t>
            </a:r>
            <a:r>
              <a:rPr lang="de-DE" sz="1400" dirty="0" err="1">
                <a:ea typeface="Arial" charset="0"/>
                <a:cs typeface="Arial" charset="0"/>
              </a:rPr>
              <a:t>Med</a:t>
            </a:r>
            <a:r>
              <a:rPr lang="de-DE" sz="1400" dirty="0">
                <a:ea typeface="Arial" charset="0"/>
                <a:cs typeface="Arial" charset="0"/>
              </a:rPr>
              <a:t> 382;4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Nelson. Textbook of Pediatrics. Oxford. 2015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Orenstein WA. 1985. Bulletin of the World Health Organization. 63(6):1055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Pappenheimer AMJ. 1984. In Bacterial Vaccines, ed R </a:t>
            </a:r>
            <a:r>
              <a:rPr lang="en-US" sz="1400" dirty="0" err="1"/>
              <a:t>Germanier</a:t>
            </a:r>
            <a:r>
              <a:rPr lang="en-US" sz="1400" dirty="0"/>
              <a:t>, pp. 1–36. Berne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Peltola</a:t>
            </a:r>
            <a:r>
              <a:rPr lang="en-US" sz="1400" dirty="0"/>
              <a:t> H. 1984. Clinical pediatrics. 23(5):275–280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Peltola</a:t>
            </a:r>
            <a:r>
              <a:rPr lang="en-US" sz="1400" dirty="0"/>
              <a:t> H. 1990. Reviews of infectious diseases. 12(4):708–715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Peltola</a:t>
            </a:r>
            <a:r>
              <a:rPr lang="en-US" sz="1400" dirty="0"/>
              <a:t> H. 1999. The Journal of infectious diseases. 179(1):223–229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Plans-Rubió P. Preventive Medicine 55 (2012) 72–77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Plotkin SA. 2010. Clinical and Vaccine Immunology. July 2010, p. 1055–1065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Puig C. 2014. </a:t>
            </a:r>
            <a:r>
              <a:rPr lang="en-US" sz="1400" dirty="0" err="1"/>
              <a:t>PLoS</a:t>
            </a:r>
            <a:r>
              <a:rPr lang="en-US" sz="1400" dirty="0"/>
              <a:t> ONE. 9(11):e112711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Quinlisk</a:t>
            </a:r>
            <a:r>
              <a:rPr lang="en-US" sz="1400" dirty="0"/>
              <a:t> MP. 2010. The Journal of Infectious Diseases. 202(5):655–56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RKI. 2009. RKI-</a:t>
            </a:r>
            <a:r>
              <a:rPr lang="en-US" sz="1400" dirty="0" err="1"/>
              <a:t>Ratgeber</a:t>
            </a:r>
            <a:r>
              <a:rPr lang="en-US" sz="1400" dirty="0"/>
              <a:t> </a:t>
            </a: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Ärzte</a:t>
            </a:r>
            <a:r>
              <a:rPr lang="en-US" sz="1400" dirty="0"/>
              <a:t> - </a:t>
            </a:r>
            <a:r>
              <a:rPr lang="en-US" sz="1400" dirty="0" err="1"/>
              <a:t>Diphtherie</a:t>
            </a:r>
            <a:r>
              <a:rPr lang="en-US" sz="1400" dirty="0"/>
              <a:t>. Robert Koch </a:t>
            </a:r>
            <a:r>
              <a:rPr lang="en-US" sz="1400" dirty="0" err="1"/>
              <a:t>Institut</a:t>
            </a:r>
            <a:r>
              <a:rPr lang="en-US" sz="1400" dirty="0"/>
              <a:t>. https://</a:t>
            </a:r>
            <a:r>
              <a:rPr lang="en-US" sz="1400" dirty="0" err="1"/>
              <a:t>www.rki.de</a:t>
            </a:r>
            <a:r>
              <a:rPr lang="en-US" sz="1400" dirty="0"/>
              <a:t>/DE/Content/</a:t>
            </a:r>
            <a:r>
              <a:rPr lang="en-US" sz="1400" dirty="0" err="1"/>
              <a:t>Infekt</a:t>
            </a:r>
            <a:r>
              <a:rPr lang="en-US" sz="1400" dirty="0"/>
              <a:t>/</a:t>
            </a:r>
            <a:r>
              <a:rPr lang="en-US" sz="1400" dirty="0" err="1"/>
              <a:t>EpidBull</a:t>
            </a:r>
            <a:r>
              <a:rPr lang="en-US" sz="1400" dirty="0"/>
              <a:t>/</a:t>
            </a:r>
            <a:r>
              <a:rPr lang="en-US" sz="1400" dirty="0" err="1"/>
              <a:t>Merkblaetter</a:t>
            </a:r>
            <a:r>
              <a:rPr lang="en-US" sz="1400" dirty="0"/>
              <a:t>/</a:t>
            </a:r>
            <a:r>
              <a:rPr lang="en-US" sz="1400" dirty="0" err="1"/>
              <a:t>Ratgeber_Diphtherie.html</a:t>
            </a:r>
            <a:endParaRPr lang="en-US" sz="1400" dirty="0"/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RKI. 2009-2019. </a:t>
            </a:r>
            <a:r>
              <a:rPr lang="en-US" sz="1400" dirty="0" err="1"/>
              <a:t>Infektionsepidemiologisches</a:t>
            </a:r>
            <a:r>
              <a:rPr lang="en-US" sz="1400" dirty="0"/>
              <a:t> </a:t>
            </a:r>
            <a:r>
              <a:rPr lang="en-US" sz="1400" dirty="0" err="1"/>
              <a:t>Jahrbuch</a:t>
            </a:r>
            <a:r>
              <a:rPr lang="en-US" sz="1400" dirty="0"/>
              <a:t> </a:t>
            </a:r>
            <a:r>
              <a:rPr lang="en-US" sz="1400" dirty="0" err="1"/>
              <a:t>meldepflichtiger</a:t>
            </a:r>
            <a:r>
              <a:rPr lang="en-US" sz="1400" dirty="0"/>
              <a:t> </a:t>
            </a:r>
            <a:r>
              <a:rPr lang="en-US" sz="1400" dirty="0" err="1"/>
              <a:t>Krankheiten</a:t>
            </a:r>
            <a:r>
              <a:rPr lang="en-US" sz="1400" dirty="0"/>
              <a:t> </a:t>
            </a:r>
            <a:r>
              <a:rPr lang="en-US" sz="1400" dirty="0" err="1"/>
              <a:t>für</a:t>
            </a:r>
            <a:r>
              <a:rPr lang="en-US" sz="1400" dirty="0"/>
              <a:t> 2008 - 2018. Berlin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RKI. 2011. </a:t>
            </a:r>
            <a:r>
              <a:rPr lang="en-US" sz="1400" dirty="0" err="1"/>
              <a:t>Epidemiologisches</a:t>
            </a:r>
            <a:r>
              <a:rPr lang="en-US" sz="1400" dirty="0"/>
              <a:t> Bulletin. 2011(27):245–48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RKI. 2013. RKI-</a:t>
            </a:r>
            <a:r>
              <a:rPr lang="en-US" sz="1400" dirty="0" err="1"/>
              <a:t>Ratgeber</a:t>
            </a:r>
            <a:r>
              <a:rPr lang="en-US" sz="1400" dirty="0"/>
              <a:t> </a:t>
            </a: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Ärzte</a:t>
            </a:r>
            <a:r>
              <a:rPr lang="en-US" sz="1400" dirty="0"/>
              <a:t> - Mumps. Robert Koch </a:t>
            </a:r>
            <a:r>
              <a:rPr lang="en-US" sz="1400" dirty="0" err="1"/>
              <a:t>Institut</a:t>
            </a:r>
            <a:r>
              <a:rPr lang="en-US" sz="1400" dirty="0"/>
              <a:t>. http://</a:t>
            </a:r>
            <a:r>
              <a:rPr lang="en-US" sz="1400" dirty="0" err="1"/>
              <a:t>www.rki.de</a:t>
            </a:r>
            <a:r>
              <a:rPr lang="en-US" sz="1400" dirty="0"/>
              <a:t>/DE/Content/</a:t>
            </a:r>
            <a:r>
              <a:rPr lang="en-US" sz="1400" dirty="0" err="1"/>
              <a:t>Infekt</a:t>
            </a:r>
            <a:r>
              <a:rPr lang="en-US" sz="1400" dirty="0"/>
              <a:t>/</a:t>
            </a:r>
            <a:r>
              <a:rPr lang="en-US" sz="1400" dirty="0" err="1"/>
              <a:t>EpidBull</a:t>
            </a:r>
            <a:r>
              <a:rPr lang="en-US" sz="1400" dirty="0"/>
              <a:t>/</a:t>
            </a:r>
            <a:r>
              <a:rPr lang="en-US" sz="1400" dirty="0" err="1"/>
              <a:t>Merkblaetter</a:t>
            </a:r>
            <a:r>
              <a:rPr lang="en-US" sz="1400" dirty="0"/>
              <a:t>/</a:t>
            </a:r>
            <a:r>
              <a:rPr lang="en-US" sz="1400" dirty="0" err="1"/>
              <a:t>Ratgeber_Mumps.html</a:t>
            </a:r>
            <a:r>
              <a:rPr lang="en-US" sz="1400" dirty="0"/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54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95E9D6D-2BB0-EB43-8BFE-3E7843AF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Literatur II</a:t>
            </a:r>
          </a:p>
        </p:txBody>
      </p:sp>
    </p:spTree>
    <p:extLst>
      <p:ext uri="{BB962C8B-B14F-4D97-AF65-F5344CB8AC3E}">
        <p14:creationId xmlns:p14="http://schemas.microsoft.com/office/powerpoint/2010/main" val="688980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76867" y="1104719"/>
            <a:ext cx="11549269" cy="5392242"/>
          </a:xfrm>
        </p:spPr>
        <p:txBody>
          <a:bodyPr>
            <a:noAutofit/>
          </a:bodyPr>
          <a:lstStyle/>
          <a:p>
            <a:pPr marL="90488" indent="-90488">
              <a:spcAft>
                <a:spcPts val="600"/>
              </a:spcAft>
            </a:pPr>
            <a:r>
              <a:rPr lang="en-US" sz="1400" dirty="0"/>
              <a:t>RKI. 2016. </a:t>
            </a:r>
            <a:r>
              <a:rPr lang="en-US" sz="1400" dirty="0" err="1"/>
              <a:t>Epidemiologisches</a:t>
            </a:r>
            <a:r>
              <a:rPr lang="en-US" sz="1400" dirty="0"/>
              <a:t> Bulletin. 2016(43):471–84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RKI. 2017. </a:t>
            </a:r>
            <a:r>
              <a:rPr lang="en-US" sz="1400" dirty="0" err="1"/>
              <a:t>Epidemiologisches</a:t>
            </a:r>
            <a:r>
              <a:rPr lang="en-US" sz="1400" dirty="0"/>
              <a:t> Bulletin. 2017(16):137–42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Saragea</a:t>
            </a:r>
            <a:r>
              <a:rPr lang="en-US" sz="1400" dirty="0"/>
              <a:t> A, </a:t>
            </a:r>
            <a:r>
              <a:rPr lang="en-US" sz="1400" dirty="0" err="1"/>
              <a:t>Maximescu</a:t>
            </a:r>
            <a:r>
              <a:rPr lang="en-US" sz="1400" dirty="0"/>
              <a:t> P, </a:t>
            </a:r>
            <a:r>
              <a:rPr lang="en-US" sz="1400" dirty="0" err="1"/>
              <a:t>Meitert</a:t>
            </a:r>
            <a:r>
              <a:rPr lang="en-US" sz="1400" dirty="0"/>
              <a:t> E. 1979. In Methods in Microbiology, ed T </a:t>
            </a:r>
            <a:r>
              <a:rPr lang="en-US" sz="1400" dirty="0" err="1"/>
              <a:t>Bergam</a:t>
            </a:r>
            <a:r>
              <a:rPr lang="en-US" sz="1400" dirty="0"/>
              <a:t>, FR Norris. 13:61–176. New York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Smith PG. 2010. Procedia in Vaccinology. 2(2):134–39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Strebel</a:t>
            </a:r>
            <a:r>
              <a:rPr lang="en-US" sz="1400" dirty="0"/>
              <a:t> PM. 2018. In Plotkin’s Vaccines, ed SA Plotkin, WA Orenstein, W Offit. Philadelphia: Elsevier. 7th ed.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Takala</a:t>
            </a:r>
            <a:r>
              <a:rPr lang="en-US" sz="1400" dirty="0"/>
              <a:t> AK, </a:t>
            </a:r>
            <a:r>
              <a:rPr lang="en-US" sz="1400" dirty="0" err="1"/>
              <a:t>Eskola</a:t>
            </a:r>
            <a:r>
              <a:rPr lang="en-US" sz="1400" dirty="0"/>
              <a:t> J, Leinonen M, </a:t>
            </a:r>
            <a:r>
              <a:rPr lang="en-US" sz="1400" dirty="0" err="1"/>
              <a:t>Kayhty</a:t>
            </a:r>
            <a:r>
              <a:rPr lang="en-US" sz="1400" dirty="0"/>
              <a:t> H, </a:t>
            </a:r>
            <a:r>
              <a:rPr lang="en-US" sz="1400" dirty="0" err="1"/>
              <a:t>Nissinen</a:t>
            </a:r>
            <a:r>
              <a:rPr lang="en-US" sz="1400" dirty="0"/>
              <a:t> A, et al. 1991. Journal of Infectious Diseases. 164(5):982–986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Trotter CL, Maiden MC. 2009. Expert Review of Vaccines. 8(7):851–61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Uzicanin</a:t>
            </a:r>
            <a:r>
              <a:rPr lang="en-US" sz="1400" dirty="0"/>
              <a:t> A, Zimmerman L. 2011. The Journal of Infectious Diseases. 204(suppl_1):S133–49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 err="1"/>
              <a:t>Warfel</a:t>
            </a:r>
            <a:r>
              <a:rPr lang="en-US" sz="1400" dirty="0"/>
              <a:t> JM. 2014. Proceedings of the National Academy of Sciences. 111(2):787–92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Whittaker R, </a:t>
            </a:r>
            <a:r>
              <a:rPr lang="en-US" sz="1400" dirty="0" err="1"/>
              <a:t>Economopoulou</a:t>
            </a:r>
            <a:r>
              <a:rPr lang="en-US" sz="1400" dirty="0"/>
              <a:t> A, Dias JG, Bancroft E, </a:t>
            </a:r>
            <a:r>
              <a:rPr lang="en-US" sz="1400" dirty="0" err="1"/>
              <a:t>Ramliden</a:t>
            </a:r>
            <a:r>
              <a:rPr lang="en-US" sz="1400" dirty="0"/>
              <a:t> M, et al. 2017. Emerging Infectious Diseases. 23(3):396–404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WHO. 2010. Weekly Epidemiological Record. 85(40):385–400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WHO. 2014.http://</a:t>
            </a:r>
            <a:r>
              <a:rPr lang="en-US" sz="1400" dirty="0" err="1"/>
              <a:t>www.who.int</a:t>
            </a:r>
            <a:r>
              <a:rPr lang="en-US" sz="1400" dirty="0"/>
              <a:t>/immunization/sage/meetings/2014/</a:t>
            </a:r>
            <a:r>
              <a:rPr lang="en-US" sz="1400" dirty="0" err="1"/>
              <a:t>april</a:t>
            </a:r>
            <a:r>
              <a:rPr lang="en-US" sz="1400" dirty="0"/>
              <a:t>/ 1_Pertussis_background_FINAL4_web.pdf</a:t>
            </a:r>
          </a:p>
          <a:p>
            <a:pPr marL="90488" indent="-90488">
              <a:spcAft>
                <a:spcPts val="600"/>
              </a:spcAft>
            </a:pPr>
            <a:r>
              <a:rPr lang="en-US" sz="1400" dirty="0"/>
              <a:t>WHO. 2016. http://</a:t>
            </a:r>
            <a:r>
              <a:rPr lang="en-US" sz="1400" dirty="0" err="1"/>
              <a:t>www.who.int</a:t>
            </a:r>
            <a:r>
              <a:rPr lang="en-US" sz="1400" dirty="0"/>
              <a:t>/immunization/policy/</a:t>
            </a:r>
            <a:r>
              <a:rPr lang="en-US" sz="1400" dirty="0" err="1"/>
              <a:t>immunization_tables</a:t>
            </a:r>
            <a:r>
              <a:rPr lang="en-US" sz="1400" dirty="0"/>
              <a:t>/</a:t>
            </a:r>
            <a:r>
              <a:rPr lang="en-US" sz="1400" dirty="0" err="1"/>
              <a:t>en</a:t>
            </a:r>
            <a:r>
              <a:rPr lang="en-US" sz="1400" dirty="0"/>
              <a:t>/ [</a:t>
            </a:r>
            <a:r>
              <a:rPr lang="en-US" sz="1400" dirty="0" err="1"/>
              <a:t>Abruf</a:t>
            </a:r>
            <a:r>
              <a:rPr lang="en-US" sz="1400" dirty="0"/>
              <a:t> 17.11.2016]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55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95E9D6D-2BB0-EB43-8BFE-3E7843AF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Literatur III</a:t>
            </a:r>
          </a:p>
        </p:txBody>
      </p:sp>
    </p:spTree>
    <p:extLst>
      <p:ext uri="{BB962C8B-B14F-4D97-AF65-F5344CB8AC3E}">
        <p14:creationId xmlns:p14="http://schemas.microsoft.com/office/powerpoint/2010/main" val="334357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/>
              <a:t>Basisreproduktionszahl </a:t>
            </a:r>
            <a:r>
              <a:rPr lang="de-DE" i="1"/>
              <a:t>R</a:t>
            </a:r>
            <a:r>
              <a:rPr lang="de-DE" i="1" baseline="-25000"/>
              <a:t>0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/>
              <a:t>Charakteristische Größe einer jeden Infektionskrankheit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/>
              <a:t>Maß für deren </a:t>
            </a:r>
            <a:r>
              <a:rPr lang="de-DE" err="1"/>
              <a:t>Infektiosität</a:t>
            </a:r>
            <a:r>
              <a:rPr lang="de-DE"/>
              <a:t>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Wie viele Menschen steckt ein Infektiöser in einer vollständig ungeschützten Bevölkerung sekundär an?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/>
              <a:t>Je höher der Wert, desto ansteckender die Erkrankung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6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ACFFCA1-2963-7546-81AD-3922054F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Grundlagen</a:t>
            </a:r>
          </a:p>
        </p:txBody>
      </p:sp>
    </p:spTree>
    <p:extLst>
      <p:ext uri="{BB962C8B-B14F-4D97-AF65-F5344CB8AC3E}">
        <p14:creationId xmlns:p14="http://schemas.microsoft.com/office/powerpoint/2010/main" val="12389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Aus 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 lässt sich die so genannte „Herdenimmunitätsschwelle“ </a:t>
            </a:r>
            <a:r>
              <a:rPr lang="de-DE" i="1" dirty="0"/>
              <a:t>H</a:t>
            </a:r>
            <a:r>
              <a:rPr lang="de-DE" dirty="0"/>
              <a:t> errechnen:</a:t>
            </a:r>
          </a:p>
          <a:p>
            <a:pPr lvl="1"/>
            <a:r>
              <a:rPr lang="de-DE" dirty="0"/>
              <a:t>Welcher Anteil einer Bevölkerung muss gegen eine Erkrankung immun sein, damit diese sich nicht (weiter) ausbreiten kann?</a:t>
            </a:r>
          </a:p>
          <a:p>
            <a:pPr lvl="1"/>
            <a:r>
              <a:rPr lang="de-DE" i="1" dirty="0"/>
              <a:t>H</a:t>
            </a:r>
            <a:r>
              <a:rPr lang="de-DE" dirty="0"/>
              <a:t> = 1 </a:t>
            </a:r>
            <a:r>
              <a:rPr lang="mr-IN" dirty="0"/>
              <a:t>–</a:t>
            </a:r>
            <a:r>
              <a:rPr lang="de-DE" dirty="0"/>
              <a:t> 1/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 </a:t>
            </a:r>
            <a:r>
              <a:rPr lang="de-DE" sz="1400" dirty="0"/>
              <a:t>[Fine 1993]</a:t>
            </a:r>
            <a:endParaRPr lang="de-DE" sz="1400" baseline="-25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7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0B2B85B-5309-984B-99D5-5B39F9A5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Grundlagen</a:t>
            </a:r>
          </a:p>
        </p:txBody>
      </p:sp>
    </p:spTree>
    <p:extLst>
      <p:ext uri="{BB962C8B-B14F-4D97-AF65-F5344CB8AC3E}">
        <p14:creationId xmlns:p14="http://schemas.microsoft.com/office/powerpoint/2010/main" val="719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556" y="1512000"/>
            <a:ext cx="10515600" cy="478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e-DE" sz="3000" dirty="0"/>
              <a:t>Beispiele für </a:t>
            </a:r>
            <a:r>
              <a:rPr lang="de-DE" sz="3000" i="1" dirty="0"/>
              <a:t>R</a:t>
            </a:r>
            <a:r>
              <a:rPr lang="de-DE" sz="3000" i="1" baseline="-25000" dirty="0"/>
              <a:t>0</a:t>
            </a:r>
            <a:r>
              <a:rPr lang="de-DE" sz="3000" dirty="0"/>
              <a:t> und </a:t>
            </a:r>
            <a:r>
              <a:rPr lang="de-DE" sz="3000" i="1" dirty="0"/>
              <a:t>H</a:t>
            </a:r>
            <a:r>
              <a:rPr lang="de-DE" sz="3000" dirty="0"/>
              <a:t> </a:t>
            </a:r>
            <a:r>
              <a:rPr lang="de-DE" sz="1500" dirty="0"/>
              <a:t>[Smith 2010, </a:t>
            </a:r>
            <a:r>
              <a:rPr lang="de-DE" sz="1500" dirty="0" err="1"/>
              <a:t>Trotter</a:t>
            </a:r>
            <a:r>
              <a:rPr lang="de-DE" sz="1500" dirty="0"/>
              <a:t> 2009, Fine 1993]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302125" algn="ctr"/>
                <a:tab pos="7904163" algn="ctr"/>
              </a:tabLst>
            </a:pPr>
            <a:r>
              <a:rPr lang="de-DE" dirty="0"/>
              <a:t>		</a:t>
            </a:r>
            <a:r>
              <a:rPr lang="de-DE" b="1" i="1" dirty="0"/>
              <a:t>R</a:t>
            </a:r>
            <a:r>
              <a:rPr lang="de-DE" b="1" i="1" baseline="-25000" dirty="0"/>
              <a:t>0</a:t>
            </a:r>
            <a:r>
              <a:rPr lang="de-DE" b="1" baseline="-25000" dirty="0"/>
              <a:t>	</a:t>
            </a:r>
            <a:r>
              <a:rPr lang="de-DE" b="1" i="1" dirty="0"/>
              <a:t>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4302125" algn="ctr"/>
                <a:tab pos="7904163" algn="ctr"/>
              </a:tabLst>
            </a:pPr>
            <a:r>
              <a:rPr lang="de-DE" sz="2600" dirty="0"/>
              <a:t>Masern	12 </a:t>
            </a:r>
            <a:r>
              <a:rPr lang="mr-IN" sz="2600" dirty="0"/>
              <a:t>–</a:t>
            </a:r>
            <a:r>
              <a:rPr lang="de-DE" sz="2600" dirty="0"/>
              <a:t> 18	83 </a:t>
            </a:r>
            <a:r>
              <a:rPr lang="mr-IN" sz="2600" dirty="0"/>
              <a:t>–</a:t>
            </a:r>
            <a:r>
              <a:rPr lang="de-DE" sz="2600" dirty="0"/>
              <a:t> 94%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4302125" algn="ctr"/>
                <a:tab pos="7904163" algn="ctr"/>
              </a:tabLst>
            </a:pPr>
            <a:r>
              <a:rPr lang="de-DE" sz="2600" dirty="0"/>
              <a:t>Mumps	4 </a:t>
            </a:r>
            <a:r>
              <a:rPr lang="mr-IN" sz="2600" dirty="0"/>
              <a:t>–</a:t>
            </a:r>
            <a:r>
              <a:rPr lang="de-DE" sz="2600" dirty="0"/>
              <a:t> 7	75 </a:t>
            </a:r>
            <a:r>
              <a:rPr lang="mr-IN" sz="2600" dirty="0"/>
              <a:t>–</a:t>
            </a:r>
            <a:r>
              <a:rPr lang="de-DE" sz="2600" dirty="0"/>
              <a:t> 86%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4302125" algn="ctr"/>
                <a:tab pos="7904163" algn="ctr"/>
              </a:tabLst>
            </a:pPr>
            <a:r>
              <a:rPr lang="de-DE" sz="2600" dirty="0"/>
              <a:t>Röteln	6 </a:t>
            </a:r>
            <a:r>
              <a:rPr lang="mr-IN" sz="2600" dirty="0"/>
              <a:t>–</a:t>
            </a:r>
            <a:r>
              <a:rPr lang="de-DE" sz="2600" dirty="0"/>
              <a:t> 7	83 </a:t>
            </a:r>
            <a:r>
              <a:rPr lang="mr-IN" sz="2600" dirty="0"/>
              <a:t>–</a:t>
            </a:r>
            <a:r>
              <a:rPr lang="de-DE" sz="2600" dirty="0"/>
              <a:t> 85%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4302125" algn="ctr"/>
                <a:tab pos="7904163" algn="ctr"/>
              </a:tabLst>
            </a:pPr>
            <a:r>
              <a:rPr lang="de-DE" sz="2600" dirty="0"/>
              <a:t>Pertussis	12 </a:t>
            </a:r>
            <a:r>
              <a:rPr lang="mr-IN" sz="2600" dirty="0"/>
              <a:t>–</a:t>
            </a:r>
            <a:r>
              <a:rPr lang="de-DE" sz="2600" dirty="0"/>
              <a:t> 17	92 </a:t>
            </a:r>
            <a:r>
              <a:rPr lang="mr-IN" sz="2600" dirty="0"/>
              <a:t>–</a:t>
            </a:r>
            <a:r>
              <a:rPr lang="de-DE" sz="2600" dirty="0"/>
              <a:t> 94%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4302125" algn="ctr"/>
                <a:tab pos="7904163" algn="ctr"/>
              </a:tabLst>
            </a:pPr>
            <a:r>
              <a:rPr lang="de-DE" sz="2600" dirty="0"/>
              <a:t>Polio	5 </a:t>
            </a:r>
            <a:r>
              <a:rPr lang="mr-IN" sz="2600" dirty="0"/>
              <a:t>–</a:t>
            </a:r>
            <a:r>
              <a:rPr lang="de-DE" sz="2600" dirty="0"/>
              <a:t> 7	80 </a:t>
            </a:r>
            <a:r>
              <a:rPr lang="mr-IN" sz="2600" dirty="0"/>
              <a:t>–</a:t>
            </a:r>
            <a:r>
              <a:rPr lang="de-DE" sz="2600" dirty="0"/>
              <a:t> 86%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4302125" algn="ctr"/>
                <a:tab pos="7904163" algn="ctr"/>
              </a:tabLst>
            </a:pPr>
            <a:r>
              <a:rPr lang="de-DE" sz="2600" dirty="0" err="1"/>
              <a:t>Meningokokken</a:t>
            </a:r>
            <a:r>
              <a:rPr lang="de-DE" sz="2600" dirty="0"/>
              <a:t> C	1,3	17 </a:t>
            </a:r>
            <a:r>
              <a:rPr lang="mr-IN" sz="2600" dirty="0"/>
              <a:t>–</a:t>
            </a:r>
            <a:r>
              <a:rPr lang="de-DE" sz="2600" dirty="0"/>
              <a:t> 26%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tabLst>
                <a:tab pos="4302125" algn="ctr"/>
                <a:tab pos="7904163" algn="ctr"/>
              </a:tabLst>
            </a:pPr>
            <a:r>
              <a:rPr lang="de-DE" sz="2600" dirty="0"/>
              <a:t>Pocken	5 </a:t>
            </a:r>
            <a:r>
              <a:rPr lang="mr-IN" sz="2600" dirty="0"/>
              <a:t>–</a:t>
            </a:r>
            <a:r>
              <a:rPr lang="de-DE" sz="2600" dirty="0"/>
              <a:t> 7	80 </a:t>
            </a:r>
            <a:r>
              <a:rPr lang="mr-IN" sz="2600" dirty="0"/>
              <a:t>–</a:t>
            </a:r>
            <a:r>
              <a:rPr lang="de-DE" sz="2600" dirty="0"/>
              <a:t> 85%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8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AEF904B-7BCD-1F4E-8C82-BBCED294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Grundlagen</a:t>
            </a:r>
          </a:p>
        </p:txBody>
      </p:sp>
    </p:spTree>
    <p:extLst>
      <p:ext uri="{BB962C8B-B14F-4D97-AF65-F5344CB8AC3E}">
        <p14:creationId xmlns:p14="http://schemas.microsoft.com/office/powerpoint/2010/main" val="13276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556" y="8093"/>
            <a:ext cx="10515600" cy="1096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 Herde und das Schwarze Schaf</a:t>
            </a:r>
            <a:br>
              <a:rPr lang="de-DE" dirty="0"/>
            </a:br>
            <a:br>
              <a:rPr lang="de-DE" sz="800" dirty="0"/>
            </a:br>
            <a:r>
              <a:rPr lang="de-DE" sz="2400" dirty="0"/>
              <a:t>Die Beziehung zwischen </a:t>
            </a:r>
            <a:r>
              <a:rPr lang="de-DE" sz="2400" i="1" dirty="0"/>
              <a:t>R</a:t>
            </a:r>
            <a:r>
              <a:rPr lang="de-DE" sz="2400" dirty="0"/>
              <a:t>, </a:t>
            </a:r>
            <a:r>
              <a:rPr lang="de-DE" sz="2400" i="1" dirty="0"/>
              <a:t>H</a:t>
            </a:r>
            <a:r>
              <a:rPr lang="de-DE" sz="2400" dirty="0"/>
              <a:t>,</a:t>
            </a:r>
            <a:r>
              <a:rPr lang="de-DE" sz="2400" i="1" dirty="0"/>
              <a:t>V</a:t>
            </a:r>
            <a:r>
              <a:rPr lang="de-DE" sz="2400" i="1" baseline="-25000" dirty="0"/>
              <a:t>C </a:t>
            </a:r>
            <a:r>
              <a:rPr lang="de-DE" sz="2400" dirty="0"/>
              <a:t>und </a:t>
            </a:r>
            <a:r>
              <a:rPr lang="de-DE" sz="2400" i="1" dirty="0"/>
              <a:t>I</a:t>
            </a:r>
            <a:r>
              <a:rPr lang="de-DE" sz="2400" i="1" baseline="-25000" dirty="0"/>
              <a:t>V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Die tatsächliche </a:t>
            </a:r>
            <a:r>
              <a:rPr lang="de-DE" dirty="0" err="1"/>
              <a:t>Infektiosität</a:t>
            </a:r>
            <a:r>
              <a:rPr lang="de-DE" dirty="0"/>
              <a:t> einer Erkrankung ist regelmäßig geringer als </a:t>
            </a:r>
            <a:r>
              <a:rPr lang="de-DE" i="1" dirty="0"/>
              <a:t>R</a:t>
            </a:r>
            <a:r>
              <a:rPr lang="de-DE" i="1" baseline="-25000" dirty="0"/>
              <a:t>0</a:t>
            </a:r>
            <a:r>
              <a:rPr lang="de-DE" dirty="0"/>
              <a:t> nahelegt, wegen der in der Bevölkerung vorhandenen </a:t>
            </a:r>
            <a:r>
              <a:rPr lang="de-DE" b="1" dirty="0"/>
              <a:t>Immunität</a:t>
            </a:r>
            <a:r>
              <a:rPr lang="de-DE" dirty="0"/>
              <a:t> (</a:t>
            </a:r>
            <a:r>
              <a:rPr lang="de-DE" i="1" dirty="0"/>
              <a:t>I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durch eine durchgemachte Erkrankung (</a:t>
            </a:r>
            <a:r>
              <a:rPr lang="de-DE" i="1" dirty="0"/>
              <a:t>I</a:t>
            </a:r>
            <a:r>
              <a:rPr lang="de-DE" i="1" baseline="-25000" dirty="0"/>
              <a:t>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durch eine erhaltene Impfung (</a:t>
            </a:r>
            <a:r>
              <a:rPr lang="de-DE" i="1" dirty="0"/>
              <a:t>I</a:t>
            </a:r>
            <a:r>
              <a:rPr lang="de-DE" i="1" baseline="-25000" dirty="0"/>
              <a:t>V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es gilt: </a:t>
            </a:r>
            <a:r>
              <a:rPr lang="de-DE" i="1" dirty="0"/>
              <a:t>I</a:t>
            </a:r>
            <a:r>
              <a:rPr lang="de-DE" dirty="0"/>
              <a:t> = </a:t>
            </a:r>
            <a:r>
              <a:rPr lang="de-DE" i="1" dirty="0"/>
              <a:t>I</a:t>
            </a:r>
            <a:r>
              <a:rPr lang="de-DE" i="1" baseline="-25000" dirty="0"/>
              <a:t>N</a:t>
            </a:r>
            <a:r>
              <a:rPr lang="de-DE" dirty="0"/>
              <a:t> + </a:t>
            </a:r>
            <a:r>
              <a:rPr lang="de-DE" i="1" dirty="0"/>
              <a:t>I</a:t>
            </a:r>
            <a:r>
              <a:rPr lang="de-DE" i="1" baseline="-25000" dirty="0"/>
              <a:t>V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Basel, 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Steffen Rabe, München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789-E508-144B-8FE7-F03A42B59A0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8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5395</Words>
  <Application>Microsoft Macintosh PowerPoint</Application>
  <PresentationFormat>Breitbild</PresentationFormat>
  <Paragraphs>674</Paragraphs>
  <Slides>55</Slides>
  <Notes>55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Office-Design</vt:lpstr>
      <vt:lpstr>PowerPoint-Präsentation</vt:lpstr>
      <vt:lpstr>Die Herde und das Schwarze Schaf  Zur Person</vt:lpstr>
      <vt:lpstr>PowerPoint-Präsentation</vt:lpstr>
      <vt:lpstr>Die Herde und das Schwarze Schaf  Übersicht</vt:lpstr>
      <vt:lpstr>Die Herde und das Schwarze Schaf  Übersicht</vt:lpstr>
      <vt:lpstr>Die Herde und das Schwarze Schaf  Grundlagen</vt:lpstr>
      <vt:lpstr>Die Herde und das Schwarze Schaf  Grundlagen</vt:lpstr>
      <vt:lpstr>Die Herde und das Schwarze Schaf  Grundlagen</vt:lpstr>
      <vt:lpstr>Die Herde und das Schwarze Schaf  Die Beziehung zwischen R, H,VC und IV</vt:lpstr>
      <vt:lpstr>Die Herde und das Schwarze Schaf  Die Beziehung zwischen R, H,VC und IV</vt:lpstr>
      <vt:lpstr>Die Herde und das Schwarze Schaf  Die Beziehung zwischen R, H,VC und IV</vt:lpstr>
      <vt:lpstr>Die Herde und das Schwarze Schaf  Die Beziehung zwischen R, H,VC und IV</vt:lpstr>
      <vt:lpstr>Die Herde und das Schwarze Schaf  Die Beziehung zwischen R, H,VC und IV</vt:lpstr>
      <vt:lpstr>Die Herde und das Schwarze Schaf  Die Beziehung zwischen R, H,VC und IV</vt:lpstr>
      <vt:lpstr>Die Herde und das Schwarze Schaf  Übersicht</vt:lpstr>
      <vt:lpstr>Die Herde und das Schwarze Schaf  Keuchhusten</vt:lpstr>
      <vt:lpstr>Die Herde und das Schwarze Schaf  Keuchhusten</vt:lpstr>
      <vt:lpstr>Die Herde und das Schwarze Schaf  Keuchhusten</vt:lpstr>
      <vt:lpstr>Die Herde und das Schwarze Schaf  Keuchhusten</vt:lpstr>
      <vt:lpstr>Die Herde und das Schwarze Schaf  Masern</vt:lpstr>
      <vt:lpstr>Die Herde und das Schwarze Schaf  Masern</vt:lpstr>
      <vt:lpstr>Die Herde und das Schwarze Schaf  Masern</vt:lpstr>
      <vt:lpstr>Die Herde und das Schwarze Schaf  Influenza</vt:lpstr>
      <vt:lpstr>Die Herde und das Schwarze Schaf  Influenza</vt:lpstr>
      <vt:lpstr>Die Herde und das Schwarze Schaf  Influenza</vt:lpstr>
      <vt:lpstr>Die Herde und das Schwarze Schaf  Influenza</vt:lpstr>
      <vt:lpstr>Die Herde und das Schwarze Schaf  Influenza</vt:lpstr>
      <vt:lpstr>Die Herde und das Schwarze Schaf  Influenza</vt:lpstr>
      <vt:lpstr>Die Herde und das Schwarze Schaf  Tetanus</vt:lpstr>
      <vt:lpstr>Die Herde und das Schwarze Schaf  Diphtherie</vt:lpstr>
      <vt:lpstr>Die Herde und das Schwarze Schaf  Diphtherie</vt:lpstr>
      <vt:lpstr>Die Herde und das Schwarze Schaf  Diphtherie</vt:lpstr>
      <vt:lpstr>Die Herde und das Schwarze Schaf  Diphtherie</vt:lpstr>
      <vt:lpstr>Die Herde und das Schwarze Schaf  Kinderlähmung</vt:lpstr>
      <vt:lpstr>Die Herde und das Schwarze Schaf  Kinderlähmung</vt:lpstr>
      <vt:lpstr>Die Herde und das Schwarze Schaf  HiB</vt:lpstr>
      <vt:lpstr>Die Herde und das Schwarze Schaf  HiB</vt:lpstr>
      <vt:lpstr>Die Herde und das Schwarze Schaf  HiB</vt:lpstr>
      <vt:lpstr>Die Herde und das Schwarze Schaf  HiB</vt:lpstr>
      <vt:lpstr>Die Herde und das Schwarze Schaf  HiB</vt:lpstr>
      <vt:lpstr>Die Herde und das Schwarze Schaf  HiB</vt:lpstr>
      <vt:lpstr>Die Herde und das Schwarze Schaf  Mumps</vt:lpstr>
      <vt:lpstr>Die Herde und das Schwarze Schaf  Mumps</vt:lpstr>
      <vt:lpstr>Die Herde und das Schwarze Schaf  Meningokokken</vt:lpstr>
      <vt:lpstr>Die Herde und das Schwarze Schaf  Meningokokken</vt:lpstr>
      <vt:lpstr>Die Herde und das Schwarze Schaf  Meningokokken C</vt:lpstr>
      <vt:lpstr>Die Herde und das Schwarze Schaf  Meningokokken B</vt:lpstr>
      <vt:lpstr>Die Herde und das Schwarze Schaf  Übersicht</vt:lpstr>
      <vt:lpstr>Die Herde und das Schwarze Schaf  </vt:lpstr>
      <vt:lpstr>Die Herde und das Schwarze Schaf  Résumée</vt:lpstr>
      <vt:lpstr>Die Herde und das Schwarze Schaf  Résumée</vt:lpstr>
      <vt:lpstr>Die Herde und das Schwarze Schaf  Résumée</vt:lpstr>
      <vt:lpstr>Die Herde und das Schwarze Schaf  Literatur I</vt:lpstr>
      <vt:lpstr>Die Herde und das Schwarze Schaf  Literatur II</vt:lpstr>
      <vt:lpstr>Die Herde und das Schwarze Schaf  Literatur III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Steffen Rabe</dc:creator>
  <cp:lastModifiedBy>Dr. Steffen Rabe</cp:lastModifiedBy>
  <cp:revision>477</cp:revision>
  <dcterms:created xsi:type="dcterms:W3CDTF">2017-10-03T09:09:34Z</dcterms:created>
  <dcterms:modified xsi:type="dcterms:W3CDTF">2020-02-04T18:10:18Z</dcterms:modified>
</cp:coreProperties>
</file>